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qGG+Irpituav+VVbdrUOkAIbP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/>
    <p:restoredTop sz="94512"/>
  </p:normalViewPr>
  <p:slideViewPr>
    <p:cSldViewPr snapToGrid="0">
      <p:cViewPr varScale="1">
        <p:scale>
          <a:sx n="78" d="100"/>
          <a:sy n="78" d="100"/>
        </p:scale>
        <p:origin x="18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225338" y="-8475663"/>
            <a:ext cx="24450676" cy="1833880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9" name="Google Shape;43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5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064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marL="1371600" lvl="2" indent="-355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gAB4N9MAuw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www.youtube.com/watch?v=A1fs4cJj3CM" TargetMode="Externa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bcnews.go.com/US/photographing-total-solar-eclipse-smartphone/story?id=49110406" TargetMode="Externa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275onafcdCY" TargetMode="Externa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KXAVHgRYQ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8VuhnzPvxZ8" TargetMode="External"/><Relationship Id="rId4" Type="http://schemas.openxmlformats.org/officeDocument/2006/relationships/hyperlink" Target="https://www.youtube.com/watch?v=4Phf6UzEZZ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nsketcher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cience.nasa.gov/eclipses/citizen-science/" TargetMode="External"/><Relationship Id="rId5" Type="http://schemas.openxmlformats.org/officeDocument/2006/relationships/hyperlink" Target="https://observer.globe.gov/" TargetMode="External"/><Relationship Id="rId4" Type="http://schemas.openxmlformats.org/officeDocument/2006/relationships/hyperlink" Target="https://eclipsesoundscape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hyperlink" Target="https://www.youtube.com/watch?v=-fSAJ3OQj3U" TargetMode="External"/><Relationship Id="rId4" Type="http://schemas.openxmlformats.org/officeDocument/2006/relationships/hyperlink" Target="https://www.youtube.com/watch?v=f_XMnU7Ad40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VwWofUFl3k" TargetMode="External"/><Relationship Id="rId3" Type="http://schemas.openxmlformats.org/officeDocument/2006/relationships/image" Target="../media/image50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hyperlink" Target="https://www.kgw.com/article/news/eclipse/eclipse-traffic-already-hits-central-oregon/464948514" TargetMode="Externa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457988" y="411738"/>
            <a:ext cx="8228100" cy="14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Lec 7: How to Observe an Eclipse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457200" y="1979521"/>
            <a:ext cx="3962400" cy="200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AutoNum type="arabicParenR"/>
            </a:pPr>
            <a:r>
              <a:rPr lang="en-US" sz="2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Lunar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Partial/Annular Solar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AutoNum type="arabicParenR"/>
            </a:pPr>
            <a:r>
              <a:rPr lang="en-US" sz="24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Total Solar Eclipses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AutoNum type="arabicParenR"/>
            </a:pPr>
            <a:r>
              <a:rPr lang="en-US" sz="2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Traffic</a:t>
            </a:r>
            <a:endParaRPr/>
          </a:p>
        </p:txBody>
      </p:sp>
      <p:pic>
        <p:nvPicPr>
          <p:cNvPr id="98" name="Google Shape;98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27613" y="2055461"/>
            <a:ext cx="3657600" cy="284334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5638800" y="2209800"/>
            <a:ext cx="2895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2019 eclipse, Chile, Washington Post</a:t>
            </a:r>
            <a:endParaRPr/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4114800"/>
            <a:ext cx="426720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0" y="-16932"/>
            <a:ext cx="9143206" cy="9455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Fun Pictures: Things with Holes</a:t>
            </a:r>
            <a:endParaRPr/>
          </a:p>
        </p:txBody>
      </p:sp>
      <p:pic>
        <p:nvPicPr>
          <p:cNvPr id="187" name="Google Shape;187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1066801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7145" y="1321263"/>
            <a:ext cx="3185322" cy="1791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0"/>
          <p:cNvSpPr txBox="1"/>
          <p:nvPr/>
        </p:nvSpPr>
        <p:spPr>
          <a:xfrm>
            <a:off x="228601" y="1113747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Dyer Observatory, Vanderbilt, 2017</a:t>
            </a:r>
            <a:endParaRPr/>
          </a:p>
        </p:txBody>
      </p:sp>
      <p:sp>
        <p:nvSpPr>
          <p:cNvPr id="190" name="Google Shape;190;p10"/>
          <p:cNvSpPr txBox="1"/>
          <p:nvPr/>
        </p:nvSpPr>
        <p:spPr>
          <a:xfrm>
            <a:off x="5957024" y="3185208"/>
            <a:ext cx="3112651" cy="6463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 eclipse, KNKX Public Radio</a:t>
            </a:r>
            <a:endParaRPr/>
          </a:p>
        </p:txBody>
      </p:sp>
      <p:sp>
        <p:nvSpPr>
          <p:cNvPr id="191" name="Google Shape;191;p10"/>
          <p:cNvSpPr txBox="1"/>
          <p:nvPr/>
        </p:nvSpPr>
        <p:spPr>
          <a:xfrm>
            <a:off x="6351876" y="3903741"/>
            <a:ext cx="2692399" cy="707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1.5’ </a:t>
            </a: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pinhole projectors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873" y="4637314"/>
            <a:ext cx="9144000" cy="2220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381000" y="6440620"/>
            <a:ext cx="2810934" cy="36933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one with big holes!</a:t>
            </a:r>
            <a:endParaRPr/>
          </a:p>
        </p:txBody>
      </p:sp>
      <p:sp>
        <p:nvSpPr>
          <p:cNvPr id="194" name="Google Shape;194;p10"/>
          <p:cNvSpPr txBox="1"/>
          <p:nvPr/>
        </p:nvSpPr>
        <p:spPr>
          <a:xfrm>
            <a:off x="3589867" y="5917400"/>
            <a:ext cx="1447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Spoon with holes</a:t>
            </a:r>
            <a:endParaRPr/>
          </a:p>
        </p:txBody>
      </p:sp>
      <p:sp>
        <p:nvSpPr>
          <p:cNvPr id="195" name="Google Shape;195;p10"/>
          <p:cNvSpPr txBox="1"/>
          <p:nvPr/>
        </p:nvSpPr>
        <p:spPr>
          <a:xfrm>
            <a:off x="8229600" y="6096000"/>
            <a:ext cx="11252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Fingers!</a:t>
            </a:r>
            <a:endParaRPr/>
          </a:p>
        </p:txBody>
      </p:sp>
      <p:sp>
        <p:nvSpPr>
          <p:cNvPr id="196" name="Google Shape;196;p10"/>
          <p:cNvSpPr txBox="1"/>
          <p:nvPr/>
        </p:nvSpPr>
        <p:spPr>
          <a:xfrm>
            <a:off x="1295400" y="4954192"/>
            <a:ext cx="1066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Straw hat</a:t>
            </a:r>
            <a:endParaRPr/>
          </a:p>
        </p:txBody>
      </p:sp>
      <p:sp>
        <p:nvSpPr>
          <p:cNvPr id="197" name="Google Shape;197;p10"/>
          <p:cNvSpPr txBox="1"/>
          <p:nvPr/>
        </p:nvSpPr>
        <p:spPr>
          <a:xfrm>
            <a:off x="3440376" y="954283"/>
            <a:ext cx="2133599" cy="923330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Experiment in advance with uneclipsed sun!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905933" y="3924877"/>
            <a:ext cx="1447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colander</a:t>
            </a:r>
            <a:endParaRPr/>
          </a:p>
        </p:txBody>
      </p:sp>
      <p:pic>
        <p:nvPicPr>
          <p:cNvPr id="199" name="Google Shape;199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22786" y="2130285"/>
            <a:ext cx="2051189" cy="14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 txBox="1"/>
          <p:nvPr/>
        </p:nvSpPr>
        <p:spPr>
          <a:xfrm>
            <a:off x="3311222" y="3578822"/>
            <a:ext cx="2474315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 eclipse, Scandalousbob, FYI 1’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youtube.com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3809999" y="3113007"/>
            <a:ext cx="17639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Leaf patterns</a:t>
            </a:r>
            <a:endParaRPr/>
          </a:p>
        </p:txBody>
      </p:sp>
      <p:sp>
        <p:nvSpPr>
          <p:cNvPr id="202" name="Google Shape;202;p10"/>
          <p:cNvSpPr txBox="1"/>
          <p:nvPr/>
        </p:nvSpPr>
        <p:spPr>
          <a:xfrm>
            <a:off x="-63778" y="-95552"/>
            <a:ext cx="33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465666" y="128588"/>
            <a:ext cx="8219547" cy="1167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Binoculars &amp; Telescopes</a:t>
            </a:r>
            <a:endParaRPr/>
          </a:p>
        </p:txBody>
      </p:sp>
      <p:sp>
        <p:nvSpPr>
          <p:cNvPr id="208" name="Google Shape;208;p11"/>
          <p:cNvSpPr txBox="1"/>
          <p:nvPr/>
        </p:nvSpPr>
        <p:spPr>
          <a:xfrm>
            <a:off x="891771" y="5656877"/>
            <a:ext cx="7165722" cy="954107"/>
          </a:xfrm>
          <a:prstGeom prst="rect">
            <a:avLst/>
          </a:prstGeom>
          <a:solidFill>
            <a:srgbClr val="CEF0C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Project the image BUT: </a:t>
            </a:r>
            <a:r>
              <a:rPr lang="en-US" sz="2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Watch temperature of binoculars </a:t>
            </a:r>
            <a:r>
              <a:rPr lang="en-US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– may get hot!</a:t>
            </a:r>
            <a:endParaRPr/>
          </a:p>
        </p:txBody>
      </p:sp>
      <p:pic>
        <p:nvPicPr>
          <p:cNvPr id="209" name="Google Shape;20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1432378"/>
            <a:ext cx="621586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149478" y="1473955"/>
            <a:ext cx="2514600" cy="36745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 b="1"/>
              <a:t>Bring a good tripod!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b="1"/>
              <a:t>Have good mount adaptor </a:t>
            </a:r>
            <a:endParaRPr/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211" name="Google Shape;211;p11"/>
          <p:cNvSpPr txBox="1"/>
          <p:nvPr/>
        </p:nvSpPr>
        <p:spPr>
          <a:xfrm>
            <a:off x="4474632" y="4941910"/>
            <a:ext cx="3657599" cy="4001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Whenisthenexteclipse.com</a:t>
            </a:r>
            <a:endParaRPr sz="2000" i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3694428" y="1800224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Make a screen</a:t>
            </a:r>
            <a:endParaRPr/>
          </a:p>
        </p:txBody>
      </p:sp>
      <p:sp>
        <p:nvSpPr>
          <p:cNvPr id="213" name="Google Shape;213;p11"/>
          <p:cNvSpPr txBox="1"/>
          <p:nvPr/>
        </p:nvSpPr>
        <p:spPr>
          <a:xfrm>
            <a:off x="4575438" y="3161165"/>
            <a:ext cx="1164168" cy="92333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Remove ONE lens cap</a:t>
            </a:r>
            <a:endParaRPr/>
          </a:p>
        </p:txBody>
      </p:sp>
      <p:sp>
        <p:nvSpPr>
          <p:cNvPr id="214" name="Google Shape;214;p1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/>
          </p:nvPr>
        </p:nvSpPr>
        <p:spPr>
          <a:xfrm>
            <a:off x="1066800" y="47897"/>
            <a:ext cx="7685087" cy="79030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Solar Filters</a:t>
            </a:r>
            <a:endParaRPr/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273844" y="838200"/>
            <a:ext cx="8870156" cy="2667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If you can see 0.01% of the Sun: </a:t>
            </a:r>
            <a:r>
              <a:rPr lang="en-US" sz="2400" b="1" i="1"/>
              <a:t>use a filter!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1"/>
              <a:t>Buy custom mylar film, make cardboard “sleeve”, put OVER </a:t>
            </a:r>
            <a:r>
              <a:rPr lang="en-US" sz="2400" b="1" i="1" u="sng"/>
              <a:t>objective (front)</a:t>
            </a:r>
            <a:r>
              <a:rPr lang="en-US" sz="2400" b="1" i="1"/>
              <a:t> lens, $25-30/sheet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1"/>
              <a:t>Use on telescopes, binoculars, cameras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1"/>
              <a:t>**</a:t>
            </a:r>
            <a:r>
              <a:rPr lang="en-US" sz="2800" b="1" i="1">
                <a:solidFill>
                  <a:srgbClr val="7472E8"/>
                </a:solidFill>
              </a:rPr>
              <a:t>Use rubber bands or tape </a:t>
            </a:r>
            <a:r>
              <a:rPr lang="en-US" sz="2400" b="1" i="1"/>
              <a:t>to secure filter!</a:t>
            </a:r>
            <a:endParaRPr/>
          </a:p>
        </p:txBody>
      </p:sp>
      <p:pic>
        <p:nvPicPr>
          <p:cNvPr id="221" name="Google Shape;22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688503"/>
            <a:ext cx="4191000" cy="30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200" y="3686846"/>
            <a:ext cx="4103687" cy="3077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>
            <a:spLocks noGrp="1"/>
          </p:cNvSpPr>
          <p:nvPr>
            <p:ph type="body" idx="1"/>
          </p:nvPr>
        </p:nvSpPr>
        <p:spPr>
          <a:xfrm>
            <a:off x="431800" y="1905000"/>
            <a:ext cx="3929273" cy="396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Commercial glass ``neutral density” (grey) solar filter on telescope or camera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$20-100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Won’t fall or blow off</a:t>
            </a:r>
            <a:endParaRPr/>
          </a:p>
        </p:txBody>
      </p:sp>
      <p:pic>
        <p:nvPicPr>
          <p:cNvPr id="229" name="Google Shape;22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138" y="1447800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2678" y="3886200"/>
            <a:ext cx="2415921" cy="259776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Glass Filters for Scopes</a:t>
            </a:r>
            <a:endParaRPr/>
          </a:p>
        </p:txBody>
      </p:sp>
      <p:sp>
        <p:nvSpPr>
          <p:cNvPr id="232" name="Google Shape;232;p1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title"/>
          </p:nvPr>
        </p:nvSpPr>
        <p:spPr>
          <a:xfrm>
            <a:off x="457201" y="128588"/>
            <a:ext cx="7924800" cy="9382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H-alpha Filters</a:t>
            </a:r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3657600" cy="464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Only lets through narrow wavelength of light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Tuned to a </a:t>
            </a:r>
            <a:r>
              <a:rPr lang="en-US" sz="2400" b="1">
                <a:solidFill>
                  <a:srgbClr val="C00000"/>
                </a:solidFill>
              </a:rPr>
              <a:t>red hydrogen emission line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 i="1">
                <a:solidFill>
                  <a:srgbClr val="7030A0"/>
                </a:solidFill>
              </a:rPr>
              <a:t>See prominences, active regions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Can cost hundreds </a:t>
            </a:r>
            <a:r>
              <a:rPr lang="en-US" b="1"/>
              <a:t>of $</a:t>
            </a:r>
            <a:endParaRPr/>
          </a:p>
        </p:txBody>
      </p:sp>
      <p:pic>
        <p:nvPicPr>
          <p:cNvPr id="239" name="Google Shape;23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3318936"/>
            <a:ext cx="3124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400" y="1202268"/>
            <a:ext cx="19812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4"/>
          <p:cNvSpPr txBox="1"/>
          <p:nvPr/>
        </p:nvSpPr>
        <p:spPr>
          <a:xfrm>
            <a:off x="2133600" y="6119970"/>
            <a:ext cx="2819400" cy="646331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Astronomy Club of Asheville NC</a:t>
            </a:r>
            <a:endParaRPr/>
          </a:p>
        </p:txBody>
      </p:sp>
      <p:sp>
        <p:nvSpPr>
          <p:cNvPr id="242" name="Google Shape;242;p1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 txBox="1">
            <a:spLocks noGrp="1"/>
          </p:cNvSpPr>
          <p:nvPr>
            <p:ph type="title"/>
          </p:nvPr>
        </p:nvSpPr>
        <p:spPr>
          <a:xfrm>
            <a:off x="-8467" y="16933"/>
            <a:ext cx="9144000" cy="844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Simple Photography</a:t>
            </a:r>
            <a:endParaRPr dirty="0"/>
          </a:p>
        </p:txBody>
      </p:sp>
      <p:sp>
        <p:nvSpPr>
          <p:cNvPr id="248" name="Google Shape;248;p15"/>
          <p:cNvSpPr txBox="1">
            <a:spLocks noGrp="1"/>
          </p:cNvSpPr>
          <p:nvPr>
            <p:ph type="body" idx="1"/>
          </p:nvPr>
        </p:nvSpPr>
        <p:spPr>
          <a:xfrm>
            <a:off x="152400" y="861049"/>
            <a:ext cx="5029200" cy="5127936"/>
          </a:xfrm>
          <a:prstGeom prst="rect">
            <a:avLst/>
          </a:prstGeom>
          <a:solidFill>
            <a:srgbClr val="F2D8CA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Again need </a:t>
            </a:r>
            <a:r>
              <a:rPr lang="en-US" sz="2800" b="1" i="1" dirty="0">
                <a:solidFill>
                  <a:srgbClr val="C00000"/>
                </a:solidFill>
              </a:rPr>
              <a:t>certified filter</a:t>
            </a:r>
            <a:r>
              <a:rPr lang="en-US" sz="2800" b="1" dirty="0"/>
              <a:t> </a:t>
            </a:r>
            <a:r>
              <a:rPr lang="en-US" sz="2800" dirty="0"/>
              <a:t>over camera objective </a:t>
            </a:r>
            <a:r>
              <a:rPr lang="en-US" b="1" dirty="0"/>
              <a:t>(front) </a:t>
            </a:r>
            <a:r>
              <a:rPr lang="en-US" sz="2800" dirty="0"/>
              <a:t>lens 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Need </a:t>
            </a:r>
            <a:r>
              <a:rPr lang="en-US" sz="2800" b="1" dirty="0">
                <a:solidFill>
                  <a:srgbClr val="7030A0"/>
                </a:solidFill>
              </a:rPr>
              <a:t>tripod, no vibration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u="sng" dirty="0">
                <a:solidFill>
                  <a:srgbClr val="C00000"/>
                </a:solidFill>
              </a:rPr>
              <a:t>Don’t look at the sun!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Try </a:t>
            </a:r>
            <a:r>
              <a:rPr lang="en-US" sz="2800" dirty="0" err="1">
                <a:solidFill>
                  <a:srgbClr val="0070C0"/>
                </a:solidFill>
              </a:rPr>
              <a:t>halide.com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app on </a:t>
            </a:r>
            <a:r>
              <a:rPr lang="en-US" sz="2800" dirty="0" err="1"/>
              <a:t>iphone</a:t>
            </a:r>
            <a:endParaRPr sz="2800"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Controls camera settings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Try time lapse photos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dirty="0"/>
              <a:t>Sun’s image will be SMALL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i="1" dirty="0"/>
              <a:t>For partial/annular eclipse </a:t>
            </a:r>
            <a:r>
              <a:rPr lang="en-US" sz="2000" b="1" i="1" dirty="0"/>
              <a:t>practice </a:t>
            </a:r>
            <a:r>
              <a:rPr lang="en-US" sz="2000" i="1" dirty="0"/>
              <a:t>on uneclipsed sun</a:t>
            </a:r>
            <a:endParaRPr sz="2400" i="1" dirty="0"/>
          </a:p>
        </p:txBody>
      </p:sp>
      <p:pic>
        <p:nvPicPr>
          <p:cNvPr id="249" name="Google Shape;2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1600202"/>
            <a:ext cx="3342746" cy="211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7066" y="3845860"/>
            <a:ext cx="38100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5"/>
          <p:cNvSpPr txBox="1"/>
          <p:nvPr/>
        </p:nvSpPr>
        <p:spPr>
          <a:xfrm>
            <a:off x="838200" y="5988985"/>
            <a:ext cx="365760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1.2’ </a:t>
            </a:r>
            <a:r>
              <a:rPr lang="en-US" sz="1800" b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– how to photograph eclipse with cell phone</a:t>
            </a:r>
            <a:endParaRPr/>
          </a:p>
        </p:txBody>
      </p:sp>
      <p:sp>
        <p:nvSpPr>
          <p:cNvPr id="252" name="Google Shape;252;p15"/>
          <p:cNvSpPr txBox="1"/>
          <p:nvPr/>
        </p:nvSpPr>
        <p:spPr>
          <a:xfrm>
            <a:off x="4656666" y="5988985"/>
            <a:ext cx="4470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Keep the flash off!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Shoot through binoculars (filter in  front!)</a:t>
            </a:r>
            <a:endParaRPr/>
          </a:p>
        </p:txBody>
      </p:sp>
      <p:sp>
        <p:nvSpPr>
          <p:cNvPr id="253" name="Google Shape;253;p15"/>
          <p:cNvSpPr txBox="1"/>
          <p:nvPr/>
        </p:nvSpPr>
        <p:spPr>
          <a:xfrm>
            <a:off x="-8467" y="102934"/>
            <a:ext cx="2212824" cy="615523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>
            <a:spLocks noGrp="1"/>
          </p:cNvSpPr>
          <p:nvPr>
            <p:ph type="title"/>
          </p:nvPr>
        </p:nvSpPr>
        <p:spPr>
          <a:xfrm>
            <a:off x="25400" y="0"/>
            <a:ext cx="9144000" cy="838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Advanced Photography</a:t>
            </a:r>
            <a:endParaRPr dirty="0"/>
          </a:p>
        </p:txBody>
      </p:sp>
      <p:sp>
        <p:nvSpPr>
          <p:cNvPr id="259" name="Google Shape;259;p16"/>
          <p:cNvSpPr txBox="1">
            <a:spLocks noGrp="1"/>
          </p:cNvSpPr>
          <p:nvPr>
            <p:ph type="body" idx="1"/>
          </p:nvPr>
        </p:nvSpPr>
        <p:spPr>
          <a:xfrm>
            <a:off x="25400" y="838199"/>
            <a:ext cx="4013200" cy="60198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Use a single lens reflex (SLR) camera +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200-800mm telephoto lens 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i="1" dirty="0"/>
              <a:t>solar filter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u="sng" dirty="0"/>
              <a:t>lightweight </a:t>
            </a:r>
            <a:r>
              <a:rPr lang="en-US" sz="2400" dirty="0"/>
              <a:t>+ good </a:t>
            </a:r>
            <a:r>
              <a:rPr lang="en-US" sz="2400" b="1" dirty="0"/>
              <a:t>tripod + cable release / remote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i="1" u="sng" dirty="0"/>
              <a:t>Manual</a:t>
            </a:r>
            <a:r>
              <a:rPr lang="en-US" sz="2400" dirty="0"/>
              <a:t> focus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Affected by filter</a:t>
            </a:r>
            <a:endParaRPr dirty="0"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Turn off anti-vibration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High resolution mode</a:t>
            </a:r>
            <a:endParaRPr dirty="0"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 dirty="0"/>
              <a:t>PRACTICE!!</a:t>
            </a:r>
            <a:endParaRPr dirty="0"/>
          </a:p>
        </p:txBody>
      </p:sp>
      <p:pic>
        <p:nvPicPr>
          <p:cNvPr id="260" name="Google Shape;26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1276879"/>
            <a:ext cx="3048000" cy="240323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6"/>
          <p:cNvSpPr txBox="1"/>
          <p:nvPr/>
        </p:nvSpPr>
        <p:spPr>
          <a:xfrm>
            <a:off x="4038600" y="3953139"/>
            <a:ext cx="5105400" cy="19389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Need to combat camera shake.  Use fast shutter speed, try f/8 (or “faster”).  With 600mm lens, want shutter speed like focal length (1/600</a:t>
            </a:r>
            <a:r>
              <a:rPr lang="en-US" sz="2000" b="1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sec) without cable release.  Adjust ASA if needed.  Depends on filter qualities.</a:t>
            </a:r>
            <a:endParaRPr/>
          </a:p>
        </p:txBody>
      </p:sp>
      <p:sp>
        <p:nvSpPr>
          <p:cNvPr id="262" name="Google Shape;262;p16"/>
          <p:cNvSpPr txBox="1"/>
          <p:nvPr/>
        </p:nvSpPr>
        <p:spPr>
          <a:xfrm>
            <a:off x="4038600" y="5928572"/>
            <a:ext cx="4419600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Practice on uneclipsed sun!</a:t>
            </a:r>
            <a:endParaRPr/>
          </a:p>
        </p:txBody>
      </p:sp>
      <p:sp>
        <p:nvSpPr>
          <p:cNvPr id="263" name="Google Shape;263;p16"/>
          <p:cNvSpPr txBox="1"/>
          <p:nvPr/>
        </p:nvSpPr>
        <p:spPr>
          <a:xfrm>
            <a:off x="7086600" y="1524000"/>
            <a:ext cx="18288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Take a spare camera battery – only 1 chance!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BIG memory card!</a:t>
            </a:r>
            <a:endParaRPr/>
          </a:p>
        </p:txBody>
      </p:sp>
      <p:sp>
        <p:nvSpPr>
          <p:cNvPr id="264" name="Google Shape;264;p16"/>
          <p:cNvSpPr txBox="1"/>
          <p:nvPr/>
        </p:nvSpPr>
        <p:spPr>
          <a:xfrm>
            <a:off x="0" y="0"/>
            <a:ext cx="213904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1185708"/>
            <a:ext cx="3657600" cy="20489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7"/>
          <p:cNvSpPr txBox="1">
            <a:spLocks noGrp="1"/>
          </p:cNvSpPr>
          <p:nvPr>
            <p:ph type="title"/>
          </p:nvPr>
        </p:nvSpPr>
        <p:spPr>
          <a:xfrm>
            <a:off x="457200" y="228967"/>
            <a:ext cx="8000100" cy="95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Photography During Eclipse</a:t>
            </a:r>
            <a:endParaRPr/>
          </a:p>
        </p:txBody>
      </p:sp>
      <p:sp>
        <p:nvSpPr>
          <p:cNvPr id="271" name="Google Shape;271;p17"/>
          <p:cNvSpPr txBox="1">
            <a:spLocks noGrp="1"/>
          </p:cNvSpPr>
          <p:nvPr>
            <p:ph type="body" idx="1"/>
          </p:nvPr>
        </p:nvSpPr>
        <p:spPr>
          <a:xfrm>
            <a:off x="304800" y="1219200"/>
            <a:ext cx="6324600" cy="5334000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Use settings </a:t>
            </a:r>
            <a:r>
              <a:rPr lang="en-US" sz="2800" b="1"/>
              <a:t>found in practice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Start: </a:t>
            </a:r>
            <a:r>
              <a:rPr lang="en-US" sz="2800" i="1" u="sng"/>
              <a:t>widest field of view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solidFill>
                  <a:srgbClr val="7030A0"/>
                </a:solidFill>
              </a:rPr>
              <a:t>Zoom in, focus </a:t>
            </a:r>
            <a:r>
              <a:rPr lang="en-US" sz="2800" b="1">
                <a:solidFill>
                  <a:srgbClr val="7030A0"/>
                </a:solidFill>
              </a:rPr>
              <a:t>manually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u="sng"/>
              <a:t>5’ intervals</a:t>
            </a:r>
            <a:r>
              <a:rPr lang="en-US" sz="2800"/>
              <a:t> in partial phase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Need to </a:t>
            </a:r>
            <a:r>
              <a:rPr lang="en-US" sz="2400" b="1"/>
              <a:t>repoint</a:t>
            </a:r>
            <a:r>
              <a:rPr lang="en-US" sz="2400"/>
              <a:t> camera to follow Sun!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OR get </a:t>
            </a:r>
            <a:r>
              <a:rPr lang="en-US" sz="2400" i="1">
                <a:solidFill>
                  <a:srgbClr val="7030A0"/>
                </a:solidFill>
              </a:rPr>
              <a:t>STAR TRACKER </a:t>
            </a:r>
            <a:r>
              <a:rPr lang="en-US" sz="2400"/>
              <a:t>(to follow Sun) - $200-400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If annular, take lots of images during 2-4’ annularity </a:t>
            </a:r>
            <a:r>
              <a:rPr lang="en-US" sz="2400" i="1"/>
              <a:t>(use cable/remote)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i="1">
                <a:solidFill>
                  <a:srgbClr val="C00000"/>
                </a:solidFill>
              </a:rPr>
              <a:t>Try to automate pictures as you can so you can enjoy the eclipse!</a:t>
            </a:r>
            <a:endParaRPr/>
          </a:p>
        </p:txBody>
      </p:sp>
      <p:pic>
        <p:nvPicPr>
          <p:cNvPr id="272" name="Google Shape;27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494" y="3810000"/>
            <a:ext cx="1628373" cy="125269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7"/>
          <p:cNvSpPr txBox="1"/>
          <p:nvPr/>
        </p:nvSpPr>
        <p:spPr>
          <a:xfrm>
            <a:off x="6781800" y="5257800"/>
            <a:ext cx="2362200" cy="17543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FYI Detailed 20’ </a:t>
            </a:r>
            <a:r>
              <a:rPr lang="en-US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video,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Peter Zelinka, on partial/annular  eclipse photography</a:t>
            </a:r>
            <a:endParaRPr/>
          </a:p>
        </p:txBody>
      </p:sp>
      <p:sp>
        <p:nvSpPr>
          <p:cNvPr id="274" name="Google Shape;274;p17"/>
          <p:cNvSpPr txBox="1"/>
          <p:nvPr/>
        </p:nvSpPr>
        <p:spPr>
          <a:xfrm>
            <a:off x="7103262" y="3198703"/>
            <a:ext cx="1675605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Star Tracker</a:t>
            </a:r>
            <a:endParaRPr/>
          </a:p>
        </p:txBody>
      </p:sp>
      <p:sp>
        <p:nvSpPr>
          <p:cNvPr id="275" name="Google Shape;275;p1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>
            <a:spLocks noGrp="1"/>
          </p:cNvSpPr>
          <p:nvPr>
            <p:ph type="title"/>
          </p:nvPr>
        </p:nvSpPr>
        <p:spPr>
          <a:xfrm>
            <a:off x="457989" y="282688"/>
            <a:ext cx="8228100" cy="1014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Videorecording an Eclipse</a:t>
            </a:r>
            <a:endParaRPr/>
          </a:p>
        </p:txBody>
      </p:sp>
      <p:sp>
        <p:nvSpPr>
          <p:cNvPr id="281" name="Google Shape;281;p18"/>
          <p:cNvSpPr txBox="1">
            <a:spLocks noGrp="1"/>
          </p:cNvSpPr>
          <p:nvPr>
            <p:ph type="body" idx="1"/>
          </p:nvPr>
        </p:nvSpPr>
        <p:spPr>
          <a:xfrm>
            <a:off x="228599" y="1200328"/>
            <a:ext cx="3911601" cy="56576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Good for </a:t>
            </a:r>
            <a:r>
              <a:rPr lang="en-US">
                <a:solidFill>
                  <a:srgbClr val="7030A0"/>
                </a:solidFill>
              </a:rPr>
              <a:t>crowd, animal reactions, sounds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Partial phase – </a:t>
            </a:r>
            <a:r>
              <a:rPr lang="en-US" i="1"/>
              <a:t>only for shots WITH FILTER from time to time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Totality or annularity – </a:t>
            </a:r>
            <a:r>
              <a:rPr lang="en-US" u="sng"/>
              <a:t>yes 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 i="1">
                <a:solidFill>
                  <a:srgbClr val="C00000"/>
                </a:solidFill>
              </a:rPr>
              <a:t>remember crowd reactions, too!</a:t>
            </a:r>
            <a:endParaRPr/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282" name="Google Shape;28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201" y="1676400"/>
            <a:ext cx="48006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/>
          <p:nvPr/>
        </p:nvSpPr>
        <p:spPr>
          <a:xfrm>
            <a:off x="4267200" y="5029200"/>
            <a:ext cx="4418013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MIT partial eclipse watch (63%), Aug. 17, 2021.  Photo: Maia Weinstock/MIT</a:t>
            </a:r>
            <a:endParaRPr/>
          </a:p>
        </p:txBody>
      </p:sp>
      <p:sp>
        <p:nvSpPr>
          <p:cNvPr id="284" name="Google Shape;284;p18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>
            <a:spLocks noGrp="1"/>
          </p:cNvSpPr>
          <p:nvPr>
            <p:ph type="title"/>
          </p:nvPr>
        </p:nvSpPr>
        <p:spPr>
          <a:xfrm>
            <a:off x="0" y="418888"/>
            <a:ext cx="9144000" cy="9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7.3 Observing a TOTAL Eclipse</a:t>
            </a:r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body" idx="1"/>
          </p:nvPr>
        </p:nvSpPr>
        <p:spPr>
          <a:xfrm>
            <a:off x="277754" y="1534330"/>
            <a:ext cx="3379846" cy="4561669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 b="1" u="sng">
                <a:solidFill>
                  <a:srgbClr val="C00000"/>
                </a:solidFill>
              </a:rPr>
              <a:t>GO TO TOTALITY!</a:t>
            </a:r>
            <a:endParaRPr/>
          </a:p>
          <a:p>
            <a:pPr marL="341313" lvl="0" indent="-87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endParaRPr sz="4000" b="1" u="sng">
              <a:solidFill>
                <a:srgbClr val="C00000"/>
              </a:solidFill>
            </a:endParaRPr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BE MOBILE IN CASE OF CLOUDS!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>
                <a:solidFill>
                  <a:srgbClr val="FF0000"/>
                </a:solidFill>
              </a:rPr>
              <a:t>PLAN FOR TRAFFIC!</a:t>
            </a:r>
            <a:endParaRPr/>
          </a:p>
        </p:txBody>
      </p:sp>
      <p:pic>
        <p:nvPicPr>
          <p:cNvPr id="291" name="Google Shape;29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800" y="1219200"/>
            <a:ext cx="4648200" cy="233443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6918914" y="2362200"/>
            <a:ext cx="20997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statistics, April 8 </a:t>
            </a:r>
            <a:endParaRPr/>
          </a:p>
        </p:txBody>
      </p:sp>
      <p:pic>
        <p:nvPicPr>
          <p:cNvPr id="293" name="Google Shape;29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2400" y="3706029"/>
            <a:ext cx="5004623" cy="307278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0" y="16933"/>
            <a:ext cx="9144000" cy="7858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  7.1 Lunar Eclipses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0" y="802745"/>
            <a:ext cx="9144000" cy="59028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Lunar eclipse are easy – no eye protection needed!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They can take up to 3 hours, so be patient.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Binoculars or a small telescope can help – you want the WHOLE Moon in your field of view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Look up key moments and “depth” (amount of darkening) at timeanddate.com etc.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Key moments for a TOTAL lunar eclipse: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Penumbral phase begins (shading can be subtle)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First contact: umbral phase begins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Second contact: Moon just completely covered by Earth’s umbra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Third contact: Last moment Moon is completely covered by Earth’s umbra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Moon appears reddest midway between third &amp; fourth contact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Fourth contact: Last moment any of Earth’s umbra covers moon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Penumbral phase ends (shading can be subtle)</a:t>
            </a:r>
            <a:endParaRPr/>
          </a:p>
          <a:p>
            <a:pPr marL="741363" lvl="1" indent="-1571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sp>
        <p:nvSpPr>
          <p:cNvPr id="108" name="Google Shape;108;p2"/>
          <p:cNvSpPr txBox="1"/>
          <p:nvPr/>
        </p:nvSpPr>
        <p:spPr>
          <a:xfrm>
            <a:off x="0" y="16933"/>
            <a:ext cx="326730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sz="1600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sz="16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sz="1600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/>
        </p:nvSpPr>
        <p:spPr>
          <a:xfrm>
            <a:off x="112046" y="3995630"/>
            <a:ext cx="1456558" cy="255454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Be as close to the path center as possible!  (middle 1/3 good enough)</a:t>
            </a:r>
            <a:r>
              <a:rPr lang="en-US" sz="18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152388" y="193926"/>
            <a:ext cx="8599500" cy="990600"/>
          </a:xfrm>
          <a:prstGeom prst="rect">
            <a:avLst/>
          </a:prstGeom>
          <a:solidFill>
            <a:srgbClr val="D0D0F4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2024 Eclipse in IN/KY: about 3pm EDT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1023143" y="990601"/>
            <a:ext cx="6858000" cy="523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The greatest 4 minutes in astronomy! </a:t>
            </a:r>
            <a:endParaRPr/>
          </a:p>
        </p:txBody>
      </p:sp>
      <p:sp>
        <p:nvSpPr>
          <p:cNvPr id="302" name="Google Shape;302;p20"/>
          <p:cNvSpPr txBox="1"/>
          <p:nvPr/>
        </p:nvSpPr>
        <p:spPr>
          <a:xfrm>
            <a:off x="4534930" y="6018765"/>
            <a:ext cx="3997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523108"/>
            <a:ext cx="6982726" cy="518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1981201"/>
            <a:ext cx="2045606" cy="201442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0"/>
          <p:cNvSpPr txBox="1"/>
          <p:nvPr/>
        </p:nvSpPr>
        <p:spPr>
          <a:xfrm>
            <a:off x="3259583" y="3945077"/>
            <a:ext cx="1295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Mt. Vernon</a:t>
            </a:r>
            <a:endParaRPr/>
          </a:p>
        </p:txBody>
      </p:sp>
      <p:sp>
        <p:nvSpPr>
          <p:cNvPr id="306" name="Google Shape;306;p20"/>
          <p:cNvSpPr/>
          <p:nvPr/>
        </p:nvSpPr>
        <p:spPr>
          <a:xfrm>
            <a:off x="2971800" y="4573137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Carbondale</a:t>
            </a:r>
            <a:endParaRPr/>
          </a:p>
        </p:txBody>
      </p:sp>
      <p:sp>
        <p:nvSpPr>
          <p:cNvPr id="307" name="Google Shape;307;p20"/>
          <p:cNvSpPr/>
          <p:nvPr/>
        </p:nvSpPr>
        <p:spPr>
          <a:xfrm>
            <a:off x="2697247" y="5072333"/>
            <a:ext cx="12100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Cape Girardeau</a:t>
            </a:r>
            <a:endParaRPr/>
          </a:p>
        </p:txBody>
      </p:sp>
      <p:sp>
        <p:nvSpPr>
          <p:cNvPr id="308" name="Google Shape;308;p20"/>
          <p:cNvSpPr txBox="1"/>
          <p:nvPr/>
        </p:nvSpPr>
        <p:spPr>
          <a:xfrm>
            <a:off x="7049082" y="1676996"/>
            <a:ext cx="9802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Findlay</a:t>
            </a:r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4728242" y="3432383"/>
            <a:ext cx="14648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Bloomington</a:t>
            </a:r>
            <a:endParaRPr/>
          </a:p>
        </p:txBody>
      </p:sp>
      <p:cxnSp>
        <p:nvCxnSpPr>
          <p:cNvPr id="310" name="Google Shape;310;p20"/>
          <p:cNvCxnSpPr/>
          <p:nvPr/>
        </p:nvCxnSpPr>
        <p:spPr>
          <a:xfrm rot="10800000" flipH="1">
            <a:off x="2350406" y="1676996"/>
            <a:ext cx="5678949" cy="4041668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11" name="Google Shape;311;p20"/>
          <p:cNvSpPr txBox="1"/>
          <p:nvPr/>
        </p:nvSpPr>
        <p:spPr>
          <a:xfrm rot="-2539103">
            <a:off x="4949576" y="474441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PARTIAL</a:t>
            </a:r>
            <a:endParaRPr/>
          </a:p>
        </p:txBody>
      </p:sp>
      <p:sp>
        <p:nvSpPr>
          <p:cNvPr id="312" name="Google Shape;312;p20"/>
          <p:cNvSpPr/>
          <p:nvPr/>
        </p:nvSpPr>
        <p:spPr>
          <a:xfrm rot="-2280707">
            <a:off x="3561586" y="2526750"/>
            <a:ext cx="14379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PARTIAL</a:t>
            </a:r>
            <a:endParaRPr/>
          </a:p>
        </p:txBody>
      </p:sp>
      <p:sp>
        <p:nvSpPr>
          <p:cNvPr id="313" name="Google Shape;313;p20"/>
          <p:cNvSpPr txBox="1"/>
          <p:nvPr/>
        </p:nvSpPr>
        <p:spPr>
          <a:xfrm rot="-2270268">
            <a:off x="4015395" y="3824431"/>
            <a:ext cx="1295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</a:t>
            </a:r>
            <a:endParaRPr/>
          </a:p>
        </p:txBody>
      </p:sp>
      <p:sp>
        <p:nvSpPr>
          <p:cNvPr id="314" name="Google Shape;314;p20"/>
          <p:cNvSpPr txBox="1"/>
          <p:nvPr/>
        </p:nvSpPr>
        <p:spPr>
          <a:xfrm>
            <a:off x="5709354" y="4283631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ℒ</a:t>
            </a:r>
            <a:endParaRPr/>
          </a:p>
        </p:txBody>
      </p:sp>
      <p:sp>
        <p:nvSpPr>
          <p:cNvPr id="315" name="Google Shape;315;p2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>
            <a:spLocks noGrp="1"/>
          </p:cNvSpPr>
          <p:nvPr>
            <p:ph type="title"/>
          </p:nvPr>
        </p:nvSpPr>
        <p:spPr>
          <a:xfrm>
            <a:off x="0" y="300581"/>
            <a:ext cx="9144000" cy="9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/>
              <a:t>Differences from Partial/Annular Eclipse</a:t>
            </a:r>
            <a:endParaRPr/>
          </a:p>
        </p:txBody>
      </p:sp>
      <p:sp>
        <p:nvSpPr>
          <p:cNvPr id="321" name="Google Shape;321;p21"/>
          <p:cNvSpPr txBox="1">
            <a:spLocks noGrp="1"/>
          </p:cNvSpPr>
          <p:nvPr>
            <p:ph type="body" idx="1"/>
          </p:nvPr>
        </p:nvSpPr>
        <p:spPr>
          <a:xfrm>
            <a:off x="-228600" y="1090612"/>
            <a:ext cx="5638800" cy="56049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i="1"/>
              <a:t>You’ll have partial eclipse +: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400"/>
              <a:buChar char="–"/>
            </a:pPr>
            <a:r>
              <a:rPr lang="en-US" sz="2400" b="1"/>
              <a:t>NO FILTER DURING TOTALITY!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Moon’s </a:t>
            </a:r>
            <a:r>
              <a:rPr lang="en-US" b="1" i="1"/>
              <a:t>shadow</a:t>
            </a:r>
            <a:r>
              <a:rPr lang="en-US" b="1"/>
              <a:t> will approach first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See corona, bright stars, planets!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Local effects:</a:t>
            </a:r>
            <a:endParaRPr/>
          </a:p>
          <a:p>
            <a:pPr marL="1600200" lvl="3" indent="-228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</a:pPr>
            <a:r>
              <a:rPr lang="en-US" b="1">
                <a:solidFill>
                  <a:srgbClr val="C00000"/>
                </a:solidFill>
              </a:rPr>
              <a:t>Birds get quiet</a:t>
            </a:r>
            <a:endParaRPr/>
          </a:p>
          <a:p>
            <a:pPr marL="1600200" lvl="3" indent="-228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</a:pPr>
            <a:r>
              <a:rPr lang="en-US" b="1">
                <a:solidFill>
                  <a:srgbClr val="C00000"/>
                </a:solidFill>
              </a:rPr>
              <a:t>Temperature drops 20</a:t>
            </a:r>
            <a:r>
              <a:rPr lang="en-US" b="1" baseline="30000">
                <a:solidFill>
                  <a:srgbClr val="C00000"/>
                </a:solidFill>
              </a:rPr>
              <a:t>∘</a:t>
            </a:r>
            <a:r>
              <a:rPr lang="en-US" b="1">
                <a:solidFill>
                  <a:srgbClr val="C00000"/>
                </a:solidFill>
              </a:rPr>
              <a:t>F (varies)</a:t>
            </a:r>
            <a:endParaRPr/>
          </a:p>
          <a:p>
            <a:pPr marL="1600200" lvl="3" indent="-228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</a:pPr>
            <a:r>
              <a:rPr lang="en-US" b="1">
                <a:solidFill>
                  <a:srgbClr val="C00000"/>
                </a:solidFill>
              </a:rPr>
              <a:t>Wind drops (ground cools fast, air stops rising)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b="1">
                <a:solidFill>
                  <a:srgbClr val="7030A0"/>
                </a:solidFill>
              </a:rPr>
              <a:t>May see “shadowbands” on ground</a:t>
            </a:r>
            <a:endParaRPr/>
          </a:p>
        </p:txBody>
      </p:sp>
      <p:pic>
        <p:nvPicPr>
          <p:cNvPr id="322" name="Google Shape;32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6332" y="1676399"/>
            <a:ext cx="3260613" cy="186213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1"/>
          <p:cNvSpPr txBox="1"/>
          <p:nvPr/>
        </p:nvSpPr>
        <p:spPr>
          <a:xfrm>
            <a:off x="7902386" y="2263536"/>
            <a:ext cx="10545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Jupiter</a:t>
            </a:r>
            <a:endParaRPr/>
          </a:p>
        </p:txBody>
      </p:sp>
      <p:sp>
        <p:nvSpPr>
          <p:cNvPr id="324" name="Google Shape;324;p21"/>
          <p:cNvSpPr txBox="1"/>
          <p:nvPr/>
        </p:nvSpPr>
        <p:spPr>
          <a:xfrm>
            <a:off x="5884958" y="3657600"/>
            <a:ext cx="2883359" cy="14773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1998 eclipse, Venezuela/Aruba, c 1998 Voytech Rusin, Ronald E. Meyer; c 2010 Miloslav Druckmuller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>
            <a:spLocks noGrp="1"/>
          </p:cNvSpPr>
          <p:nvPr>
            <p:ph type="title"/>
          </p:nvPr>
        </p:nvSpPr>
        <p:spPr>
          <a:xfrm>
            <a:off x="787827" y="228600"/>
            <a:ext cx="7793770" cy="10017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Eclipse Special Effects</a:t>
            </a:r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body" idx="1"/>
          </p:nvPr>
        </p:nvSpPr>
        <p:spPr>
          <a:xfrm>
            <a:off x="609600" y="1866900"/>
            <a:ext cx="4075112" cy="4343400"/>
          </a:xfrm>
          <a:prstGeom prst="rect">
            <a:avLst/>
          </a:prstGeom>
          <a:solidFill>
            <a:srgbClr val="CEF0C3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Diamond Ring – 1</a:t>
            </a:r>
            <a:r>
              <a:rPr lang="en-US" sz="2800" b="1" baseline="30000"/>
              <a:t>st</a:t>
            </a:r>
            <a:r>
              <a:rPr lang="en-US" sz="2800" b="1"/>
              <a:t>/last bit of sun appears</a:t>
            </a:r>
            <a:endParaRPr/>
          </a:p>
          <a:p>
            <a:pPr marL="341313" lvl="0" indent="-1635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endParaRPr sz="2800" b="1"/>
          </a:p>
          <a:p>
            <a:pPr marL="341313" lvl="0" indent="-1635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endParaRPr sz="2800" b="1"/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endParaRPr sz="2800" b="1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/>
              <a:t>Baily’s Beads – see bits of sun between moon’s mountains</a:t>
            </a: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8281" y="1752600"/>
            <a:ext cx="3267489" cy="212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8281" y="4038600"/>
            <a:ext cx="2565400" cy="2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>
            <a:spLocks noGrp="1"/>
          </p:cNvSpPr>
          <p:nvPr>
            <p:ph type="body" idx="1"/>
          </p:nvPr>
        </p:nvSpPr>
        <p:spPr>
          <a:xfrm>
            <a:off x="619612" y="2869446"/>
            <a:ext cx="7609988" cy="376124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title"/>
          </p:nvPr>
        </p:nvSpPr>
        <p:spPr>
          <a:xfrm>
            <a:off x="160338" y="200526"/>
            <a:ext cx="8791575" cy="1066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Planets visible during Eclipse</a:t>
            </a:r>
            <a:endParaRPr/>
          </a:p>
        </p:txBody>
      </p:sp>
      <p:sp>
        <p:nvSpPr>
          <p:cNvPr id="341" name="Google Shape;341;p23"/>
          <p:cNvSpPr txBox="1"/>
          <p:nvPr/>
        </p:nvSpPr>
        <p:spPr>
          <a:xfrm>
            <a:off x="990600" y="1403187"/>
            <a:ext cx="7200104" cy="10772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Sun in Pisces – no bright stars :-(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BUT, Venus, Jupiter, Saturn visible</a:t>
            </a:r>
            <a:endParaRPr/>
          </a:p>
        </p:txBody>
      </p:sp>
      <p:sp>
        <p:nvSpPr>
          <p:cNvPr id="342" name="Google Shape;342;p23"/>
          <p:cNvSpPr/>
          <p:nvPr/>
        </p:nvSpPr>
        <p:spPr>
          <a:xfrm>
            <a:off x="3739017" y="4607014"/>
            <a:ext cx="304800" cy="3048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5190776" y="5141267"/>
            <a:ext cx="1066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Venus</a:t>
            </a:r>
            <a:endParaRPr/>
          </a:p>
        </p:txBody>
      </p:sp>
      <p:sp>
        <p:nvSpPr>
          <p:cNvPr id="344" name="Google Shape;344;p23"/>
          <p:cNvSpPr/>
          <p:nvPr/>
        </p:nvSpPr>
        <p:spPr>
          <a:xfrm>
            <a:off x="6360695" y="5791200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Saturn</a:t>
            </a:r>
            <a:endParaRPr/>
          </a:p>
        </p:txBody>
      </p:sp>
      <p:sp>
        <p:nvSpPr>
          <p:cNvPr id="345" name="Google Shape;345;p23"/>
          <p:cNvSpPr txBox="1"/>
          <p:nvPr/>
        </p:nvSpPr>
        <p:spPr>
          <a:xfrm>
            <a:off x="916983" y="2869445"/>
            <a:ext cx="128132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Jupiter</a:t>
            </a:r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990600" y="3283666"/>
            <a:ext cx="266700" cy="248045"/>
          </a:xfrm>
          <a:prstGeom prst="ellipse">
            <a:avLst/>
          </a:prstGeom>
          <a:solidFill>
            <a:srgbClr val="F3FFF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5190776" y="5478909"/>
            <a:ext cx="314780" cy="320782"/>
          </a:xfrm>
          <a:prstGeom prst="ellipse">
            <a:avLst/>
          </a:prstGeom>
          <a:solidFill>
            <a:srgbClr val="F3FFF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23"/>
          <p:cNvSpPr/>
          <p:nvPr/>
        </p:nvSpPr>
        <p:spPr>
          <a:xfrm>
            <a:off x="6504213" y="6252865"/>
            <a:ext cx="161932" cy="121044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3"/>
          <p:cNvSpPr txBox="1"/>
          <p:nvPr/>
        </p:nvSpPr>
        <p:spPr>
          <a:xfrm>
            <a:off x="3350538" y="3818505"/>
            <a:ext cx="124776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Eclipsed Sun</a:t>
            </a:r>
            <a:endParaRPr/>
          </a:p>
        </p:txBody>
      </p:sp>
      <p:sp>
        <p:nvSpPr>
          <p:cNvPr id="350" name="Google Shape;350;p23"/>
          <p:cNvSpPr txBox="1"/>
          <p:nvPr/>
        </p:nvSpPr>
        <p:spPr>
          <a:xfrm rot="1533042">
            <a:off x="1509884" y="4113269"/>
            <a:ext cx="199921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30 deg</a:t>
            </a:r>
            <a:endParaRPr sz="1800">
              <a:solidFill>
                <a:srgbClr val="D0D0F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 fist widths at arm’s length</a:t>
            </a:r>
            <a:endParaRPr/>
          </a:p>
        </p:txBody>
      </p:sp>
      <p:cxnSp>
        <p:nvCxnSpPr>
          <p:cNvPr id="351" name="Google Shape;351;p23"/>
          <p:cNvCxnSpPr/>
          <p:nvPr/>
        </p:nvCxnSpPr>
        <p:spPr>
          <a:xfrm>
            <a:off x="1479777" y="3531711"/>
            <a:ext cx="2094150" cy="1134806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D0D0F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2" name="Google Shape;352;p23"/>
          <p:cNvCxnSpPr/>
          <p:nvPr/>
        </p:nvCxnSpPr>
        <p:spPr>
          <a:xfrm>
            <a:off x="4143862" y="4966941"/>
            <a:ext cx="760152" cy="535825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D0D0F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3" name="Google Shape;353;p23"/>
          <p:cNvSpPr txBox="1"/>
          <p:nvPr/>
        </p:nvSpPr>
        <p:spPr>
          <a:xfrm rot="2051300">
            <a:off x="3746417" y="5414799"/>
            <a:ext cx="16254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16 deg</a:t>
            </a:r>
            <a:endParaRPr sz="1800">
              <a:solidFill>
                <a:srgbClr val="D0D0F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1.5 fists</a:t>
            </a:r>
            <a:endParaRPr/>
          </a:p>
        </p:txBody>
      </p:sp>
      <p:cxnSp>
        <p:nvCxnSpPr>
          <p:cNvPr id="354" name="Google Shape;354;p23"/>
          <p:cNvCxnSpPr/>
          <p:nvPr/>
        </p:nvCxnSpPr>
        <p:spPr>
          <a:xfrm>
            <a:off x="4490531" y="4317442"/>
            <a:ext cx="2175614" cy="1424929"/>
          </a:xfrm>
          <a:prstGeom prst="straightConnector1">
            <a:avLst/>
          </a:prstGeom>
          <a:solidFill>
            <a:srgbClr val="00B8FF"/>
          </a:solidFill>
          <a:ln w="38100" cap="flat" cmpd="sng">
            <a:solidFill>
              <a:srgbClr val="D0D0F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5" name="Google Shape;355;p23"/>
          <p:cNvSpPr txBox="1"/>
          <p:nvPr/>
        </p:nvSpPr>
        <p:spPr>
          <a:xfrm rot="2111210">
            <a:off x="6269630" y="4911814"/>
            <a:ext cx="118844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34 deg</a:t>
            </a:r>
            <a:endParaRPr sz="1800">
              <a:solidFill>
                <a:srgbClr val="D0D0F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0D0F4"/>
                </a:solidFill>
                <a:latin typeface="Arial"/>
                <a:ea typeface="Arial"/>
                <a:cs typeface="Arial"/>
                <a:sym typeface="Arial"/>
              </a:rPr>
              <a:t>3.5 fists</a:t>
            </a:r>
            <a:endParaRPr/>
          </a:p>
        </p:txBody>
      </p:sp>
      <p:sp>
        <p:nvSpPr>
          <p:cNvPr id="356" name="Google Shape;356;p23"/>
          <p:cNvSpPr txBox="1"/>
          <p:nvPr/>
        </p:nvSpPr>
        <p:spPr>
          <a:xfrm>
            <a:off x="204946" y="3740822"/>
            <a:ext cx="4146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⦁</a:t>
            </a:r>
            <a:endParaRPr/>
          </a:p>
        </p:txBody>
      </p:sp>
      <p:sp>
        <p:nvSpPr>
          <p:cNvPr id="357" name="Google Shape;357;p23"/>
          <p:cNvSpPr txBox="1"/>
          <p:nvPr/>
        </p:nvSpPr>
        <p:spPr>
          <a:xfrm>
            <a:off x="3688934" y="4310270"/>
            <a:ext cx="46332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⦁</a:t>
            </a:r>
            <a:endParaRPr/>
          </a:p>
        </p:txBody>
      </p:sp>
      <p:sp>
        <p:nvSpPr>
          <p:cNvPr id="358" name="Google Shape;358;p23"/>
          <p:cNvSpPr txBox="1"/>
          <p:nvPr/>
        </p:nvSpPr>
        <p:spPr>
          <a:xfrm>
            <a:off x="5387212" y="3102079"/>
            <a:ext cx="243250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you will probably see</a:t>
            </a:r>
            <a:endParaRPr/>
          </a:p>
        </p:txBody>
      </p:sp>
      <p:sp>
        <p:nvSpPr>
          <p:cNvPr id="359" name="Google Shape;359;p23"/>
          <p:cNvSpPr txBox="1"/>
          <p:nvPr/>
        </p:nvSpPr>
        <p:spPr>
          <a:xfrm>
            <a:off x="857322" y="5566903"/>
            <a:ext cx="277517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Bloomington IN, 3:07pm, Apr 8, 2024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altitude 54 deg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23"/>
          <p:cNvCxnSpPr/>
          <p:nvPr/>
        </p:nvCxnSpPr>
        <p:spPr>
          <a:xfrm>
            <a:off x="3739017" y="5029906"/>
            <a:ext cx="0" cy="1392372"/>
          </a:xfrm>
          <a:prstGeom prst="straightConnector1">
            <a:avLst/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61" name="Google Shape;361;p23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951" y="5659967"/>
            <a:ext cx="1121833" cy="1121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152400" y="281088"/>
            <a:ext cx="8532900" cy="861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Photographing</a:t>
            </a:r>
            <a:r>
              <a:rPr lang="en-US"/>
              <a:t> TOTAL Eclipse</a:t>
            </a:r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body" idx="1"/>
          </p:nvPr>
        </p:nvSpPr>
        <p:spPr>
          <a:xfrm>
            <a:off x="330200" y="1143000"/>
            <a:ext cx="7162801" cy="5562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No filter during totality!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Corona extends 2+ solar radii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C00000"/>
                </a:solidFill>
              </a:rPr>
              <a:t>Practice</a:t>
            </a:r>
            <a:r>
              <a:rPr lang="en-US"/>
              <a:t> shooting crescent Moon (similar brightness to corona)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solidFill>
                  <a:srgbClr val="002060"/>
                </a:solidFill>
              </a:rPr>
              <a:t>Vary exposure times for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>
                <a:solidFill>
                  <a:srgbClr val="002060"/>
                </a:solidFill>
              </a:rPr>
              <a:t>Short: Details of prominences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</a:pPr>
            <a:r>
              <a:rPr lang="en-US">
                <a:solidFill>
                  <a:srgbClr val="002060"/>
                </a:solidFill>
              </a:rPr>
              <a:t>Long: Extended corona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>
                <a:solidFill>
                  <a:srgbClr val="002060"/>
                </a:solidFill>
              </a:rPr>
              <a:t>NO digital zoom – loses resolution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 i="1">
                <a:solidFill>
                  <a:srgbClr val="7030A0"/>
                </a:solidFill>
              </a:rPr>
              <a:t>Remember to watch – better than photos!</a:t>
            </a:r>
            <a:endParaRPr/>
          </a:p>
        </p:txBody>
      </p:sp>
      <p:pic>
        <p:nvPicPr>
          <p:cNvPr id="369" name="Google Shape;36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6933" y="990600"/>
            <a:ext cx="2743200" cy="119031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4"/>
          <p:cNvSpPr txBox="1"/>
          <p:nvPr/>
        </p:nvSpPr>
        <p:spPr>
          <a:xfrm>
            <a:off x="6858000" y="2286000"/>
            <a:ext cx="19812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1994 eclipse, Dikpati 2016, J Sol Phys 291, 10,1007</a:t>
            </a:r>
            <a:endParaRPr/>
          </a:p>
        </p:txBody>
      </p:sp>
      <p:pic>
        <p:nvPicPr>
          <p:cNvPr id="371" name="Google Shape;37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6667" y="3222081"/>
            <a:ext cx="1625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 txBox="1"/>
          <p:nvPr/>
        </p:nvSpPr>
        <p:spPr>
          <a:xfrm>
            <a:off x="7018867" y="4288881"/>
            <a:ext cx="1981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Crescent Moon, Nirupam Sarker, commons.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wikimedia.org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Artistic Photos – Totality ONLY</a:t>
            </a:r>
            <a:endParaRPr/>
          </a:p>
        </p:txBody>
      </p:sp>
      <p:sp>
        <p:nvSpPr>
          <p:cNvPr id="379" name="Google Shape;379;p2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8013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If you want to be artistic with something in the foreground, PLAN IT IN WELL IN ADVANCE!</a:t>
            </a:r>
            <a:endParaRPr/>
          </a:p>
        </p:txBody>
      </p:sp>
      <p:pic>
        <p:nvPicPr>
          <p:cNvPr id="380" name="Google Shape;38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274" y="3140631"/>
            <a:ext cx="4070326" cy="22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/>
          <p:nvPr/>
        </p:nvSpPr>
        <p:spPr>
          <a:xfrm>
            <a:off x="457200" y="5537604"/>
            <a:ext cx="4122473" cy="7078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Svalbard, Norway, Mar 20, 2015, Jon Olav Nesvold, Stringer, Getty</a:t>
            </a:r>
            <a:endParaRPr/>
          </a:p>
        </p:txBody>
      </p:sp>
      <p:pic>
        <p:nvPicPr>
          <p:cNvPr id="382" name="Google Shape;38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1600" y="3086102"/>
            <a:ext cx="3340100" cy="230736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 txBox="1"/>
          <p:nvPr/>
        </p:nvSpPr>
        <p:spPr>
          <a:xfrm>
            <a:off x="5592233" y="5512002"/>
            <a:ext cx="2895600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Arlington VA, USA, June 10, 2021 partial eclipse, Bill Ingalls, NASA, solarsystem.nasa.gov</a:t>
            </a:r>
            <a:endParaRPr sz="18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"/>
          <p:cNvSpPr txBox="1">
            <a:spLocks noGrp="1"/>
          </p:cNvSpPr>
          <p:nvPr>
            <p:ph type="title"/>
          </p:nvPr>
        </p:nvSpPr>
        <p:spPr>
          <a:xfrm>
            <a:off x="221488" y="14606"/>
            <a:ext cx="8922512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2017 Citizen Science – I: Continental America Telescopic Eclipse</a:t>
            </a:r>
            <a:endParaRPr/>
          </a:p>
        </p:txBody>
      </p:sp>
      <p:sp>
        <p:nvSpPr>
          <p:cNvPr id="390" name="Google Shape;390;p26"/>
          <p:cNvSpPr txBox="1">
            <a:spLocks noGrp="1"/>
          </p:cNvSpPr>
          <p:nvPr>
            <p:ph type="body" idx="1"/>
          </p:nvPr>
        </p:nvSpPr>
        <p:spPr>
          <a:xfrm>
            <a:off x="495300" y="2582641"/>
            <a:ext cx="8534400" cy="41590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61 sites, continuous 90 min. movie, FYI </a:t>
            </a:r>
            <a:r>
              <a:rPr lang="en-US" sz="24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10’ video</a:t>
            </a:r>
            <a:r>
              <a:rPr lang="en-US" sz="2400" dirty="0"/>
              <a:t>, see 5:10-5:30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Observe sun’s corona over time as never before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Specific telescope/camera requirements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Volunteer participation: weather observations, social media/website, observers, corporate sponsors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Local sites: City Park, Anna IL; </a:t>
            </a:r>
            <a:r>
              <a:rPr lang="en-US" sz="2400" dirty="0" err="1"/>
              <a:t>Paxtun</a:t>
            </a:r>
            <a:r>
              <a:rPr lang="en-US" sz="2400" dirty="0"/>
              <a:t> Park, Paducah KY; Trigg </a:t>
            </a:r>
            <a:r>
              <a:rPr lang="en-US" sz="2400" dirty="0" err="1"/>
              <a:t>Cty</a:t>
            </a:r>
            <a:r>
              <a:rPr lang="en-US" sz="2400" dirty="0"/>
              <a:t> Elem. School, Cadiz KY; Cedar Hill Baptist Church, Cedar Hill TN</a:t>
            </a:r>
            <a:endParaRPr dirty="0"/>
          </a:p>
        </p:txBody>
      </p:sp>
      <p:pic>
        <p:nvPicPr>
          <p:cNvPr id="391" name="Google Shape;39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600" y="548006"/>
            <a:ext cx="5105400" cy="201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488" y="548006"/>
            <a:ext cx="3759200" cy="196659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6"/>
          <p:cNvSpPr txBox="1"/>
          <p:nvPr/>
        </p:nvSpPr>
        <p:spPr>
          <a:xfrm>
            <a:off x="597408" y="1965522"/>
            <a:ext cx="29077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eo.nso.edu/citizencate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6"/>
          <p:cNvSpPr txBox="1"/>
          <p:nvPr/>
        </p:nvSpPr>
        <p:spPr>
          <a:xfrm>
            <a:off x="5350115" y="6144482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b="1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b="1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b="1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251703" cy="167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/>
              <a:t>2017 Citizen Science – II: MegaMovie</a:t>
            </a:r>
            <a:endParaRPr sz="4000" b="1"/>
          </a:p>
        </p:txBody>
      </p:sp>
      <p:pic>
        <p:nvPicPr>
          <p:cNvPr id="400" name="Google Shape;400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0"/>
            <a:ext cx="2895600" cy="277429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7"/>
          <p:cNvSpPr txBox="1"/>
          <p:nvPr/>
        </p:nvSpPr>
        <p:spPr>
          <a:xfrm>
            <a:off x="7010400" y="1676400"/>
            <a:ext cx="1676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MegaMovie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611124" y="1676400"/>
            <a:ext cx="54102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by U Cal-Berkeley + Google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https://eclipsemega.movie/</a:t>
            </a:r>
            <a:endParaRPr/>
          </a:p>
        </p:txBody>
      </p:sp>
      <p:sp>
        <p:nvSpPr>
          <p:cNvPr id="403" name="Google Shape;403;p27"/>
          <p:cNvSpPr txBox="1"/>
          <p:nvPr/>
        </p:nvSpPr>
        <p:spPr>
          <a:xfrm>
            <a:off x="509587" y="2691244"/>
            <a:ext cx="7315200" cy="20313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 images from &gt;1000 volunteers to make expanded, continuous view of eclipse as it crosses USA, FYI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2.5 v0.1 preview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video, see 1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minute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Longer,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v1.1 3.2’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video FYI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Gathered images from &gt;1000 volunteers to make expanded, continuous view of eclipse as it crosses USA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are public for all to analyze</a:t>
            </a:r>
            <a:endParaRPr/>
          </a:p>
        </p:txBody>
      </p:sp>
      <p:sp>
        <p:nvSpPr>
          <p:cNvPr id="404" name="Google Shape;404;p2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1295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NASA-funded 2024 Citizen Science</a:t>
            </a:r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body" idx="1"/>
          </p:nvPr>
        </p:nvSpPr>
        <p:spPr>
          <a:xfrm>
            <a:off x="763587" y="1295400"/>
            <a:ext cx="7769225" cy="5105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CEB: Dynamics Eclipse Broadcast, 70 sites, identical telescopes, track plumes of material from corona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CATE 2024: Capturing Polarized Views of the Corona, 35 sites, identical telescopes, make 1 hour movie of corona, compare to 2017 and other eclipses</a:t>
            </a:r>
            <a:endParaRPr/>
          </a:p>
          <a:p>
            <a:pPr marL="341313" lvl="0" indent="-1889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1313" lvl="0" indent="-1889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Eclipse Megamovie 2024:  100 sites, identical telescopes, compare to 2017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>
                <a:solidFill>
                  <a:srgbClr val="FF0000"/>
                </a:solidFill>
              </a:rPr>
              <a:t>NOTE: Sun will be more “active” (more sunspots, prominences/explosions) in 2024 than in 2017, part of 11 year solar cycle</a:t>
            </a:r>
            <a:endParaRPr/>
          </a:p>
        </p:txBody>
      </p:sp>
      <p:pic>
        <p:nvPicPr>
          <p:cNvPr id="411" name="Google Shape;41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3606" y="3298846"/>
            <a:ext cx="1514812" cy="150175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8"/>
          <p:cNvSpPr txBox="1"/>
          <p:nvPr/>
        </p:nvSpPr>
        <p:spPr>
          <a:xfrm>
            <a:off x="7444412" y="4267200"/>
            <a:ext cx="147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1997 eclipse</a:t>
            </a:r>
            <a:endParaRPr/>
          </a:p>
        </p:txBody>
      </p:sp>
      <p:sp>
        <p:nvSpPr>
          <p:cNvPr id="413" name="Google Shape;413;p28"/>
          <p:cNvSpPr txBox="1"/>
          <p:nvPr/>
        </p:nvSpPr>
        <p:spPr>
          <a:xfrm>
            <a:off x="152400" y="647699"/>
            <a:ext cx="2819400" cy="615523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More Eclipse Citizen Science</a:t>
            </a:r>
            <a:endParaRPr/>
          </a:p>
        </p:txBody>
      </p:sp>
      <p:sp>
        <p:nvSpPr>
          <p:cNvPr id="419" name="Google Shape;419;p29"/>
          <p:cNvSpPr txBox="1">
            <a:spLocks noGrp="1"/>
          </p:cNvSpPr>
          <p:nvPr>
            <p:ph type="body" idx="1"/>
          </p:nvPr>
        </p:nvSpPr>
        <p:spPr>
          <a:xfrm>
            <a:off x="457199" y="1371600"/>
            <a:ext cx="8228013" cy="45243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 err="1"/>
              <a:t>SunSketcher</a:t>
            </a:r>
            <a:r>
              <a:rPr lang="en-US" dirty="0"/>
              <a:t>: Western KY U app for cell phone photos (</a:t>
            </a:r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NASA Eclipse Soundscapes: study wildlife response (</a:t>
            </a:r>
            <a:r>
              <a:rPr lang="en-US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GLOBE: record eclipse clouds, temperature (</a:t>
            </a:r>
            <a:r>
              <a:rPr lang="en-US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  <a:endParaRPr dirty="0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NASA </a:t>
            </a:r>
            <a:r>
              <a:rPr lang="en-US" u="sng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</a:t>
            </a:r>
            <a:r>
              <a:rPr lang="en-US" dirty="0"/>
              <a:t> of citizen science sites</a:t>
            </a:r>
            <a:endParaRPr dirty="0"/>
          </a:p>
        </p:txBody>
      </p:sp>
      <p:sp>
        <p:nvSpPr>
          <p:cNvPr id="420" name="Google Shape;420;p2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6048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7.2 Partial/Annular Eclipses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457200" y="3657600"/>
            <a:ext cx="8228013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1) *PLAN* : partial eclipses usually away from path of totality or annularity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2) Get to maximum percent eclipsed within reason AND GOOD WEATHER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3) </a:t>
            </a:r>
            <a:r>
              <a:rPr lang="en-US" b="1" i="1">
                <a:solidFill>
                  <a:srgbClr val="C00000"/>
                </a:solidFill>
              </a:rPr>
              <a:t>Be PREPARED TO MOVE if cloudy!</a:t>
            </a:r>
            <a:endParaRPr/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56178"/>
            <a:ext cx="914400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5486400" y="1600200"/>
            <a:ext cx="457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99A85"/>
                </a:solidFill>
                <a:latin typeface="Arial"/>
                <a:ea typeface="Arial"/>
                <a:cs typeface="Arial"/>
                <a:sym typeface="Arial"/>
              </a:rPr>
              <a:t>ℒ</a:t>
            </a:r>
            <a:endParaRPr/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799" y="920220"/>
            <a:ext cx="2284413" cy="223816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/>
        </p:nvSpPr>
        <p:spPr>
          <a:xfrm>
            <a:off x="2883713" y="622920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/>
          <p:nvPr/>
        </p:nvSpPr>
        <p:spPr>
          <a:xfrm>
            <a:off x="217129" y="1230923"/>
            <a:ext cx="4826352" cy="15696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reported: </a:t>
            </a:r>
            <a:r>
              <a:rPr lang="en-US" sz="24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US" sz="2400" b="1" i="1" baseline="30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24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cent. Icelandic saga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theory: </a:t>
            </a:r>
            <a:r>
              <a:rPr lang="en-US" sz="2400" b="1" i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mechanism similar to stars twinkling</a:t>
            </a:r>
            <a:endParaRPr/>
          </a:p>
        </p:txBody>
      </p:sp>
      <p:sp>
        <p:nvSpPr>
          <p:cNvPr id="426" name="Google Shape;426;p30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36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Shadow Bands</a:t>
            </a:r>
            <a:endParaRPr/>
          </a:p>
        </p:txBody>
      </p:sp>
      <p:pic>
        <p:nvPicPr>
          <p:cNvPr id="427" name="Google Shape;427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27179" y="1624905"/>
            <a:ext cx="2058034" cy="188029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0"/>
          <p:cNvSpPr txBox="1"/>
          <p:nvPr/>
        </p:nvSpPr>
        <p:spPr>
          <a:xfrm>
            <a:off x="457200" y="6024265"/>
            <a:ext cx="3683794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0.9’ </a:t>
            </a:r>
            <a:r>
              <a:rPr lang="en-US" sz="1800" b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of shadowbands, Nov 12, 2012, northern Australia</a:t>
            </a:r>
            <a:endParaRPr/>
          </a:p>
        </p:txBody>
      </p:sp>
      <p:sp>
        <p:nvSpPr>
          <p:cNvPr id="429" name="Google Shape;429;p30"/>
          <p:cNvSpPr txBox="1"/>
          <p:nvPr/>
        </p:nvSpPr>
        <p:spPr>
          <a:xfrm>
            <a:off x="4267200" y="5967114"/>
            <a:ext cx="4647406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Another FYI 1’ </a:t>
            </a:r>
            <a:r>
              <a:rPr lang="en-US" sz="1800" b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, Vicuña, Chile, July 9, 2019, see at 25-30 second mark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0"/>
          <p:cNvSpPr txBox="1"/>
          <p:nvPr/>
        </p:nvSpPr>
        <p:spPr>
          <a:xfrm>
            <a:off x="4953000" y="1562100"/>
            <a:ext cx="1691112" cy="13233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Franz </a:t>
            </a:r>
            <a:r>
              <a:rPr lang="en-US" sz="16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Kerschenbaum</a:t>
            </a: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 Vienna, Mar 29, 2006 eclipse, Egypt</a:t>
            </a:r>
            <a:endParaRPr dirty="0"/>
          </a:p>
        </p:txBody>
      </p:sp>
      <p:pic>
        <p:nvPicPr>
          <p:cNvPr id="431" name="Google Shape;43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6835" y="3587220"/>
            <a:ext cx="1914427" cy="143199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 txBox="1"/>
          <p:nvPr/>
        </p:nvSpPr>
        <p:spPr>
          <a:xfrm>
            <a:off x="6413925" y="5237932"/>
            <a:ext cx="2271288" cy="584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 eclipse, americaneclipse.com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53149" y="3043886"/>
            <a:ext cx="4219274" cy="22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0"/>
          <p:cNvSpPr txBox="1"/>
          <p:nvPr/>
        </p:nvSpPr>
        <p:spPr>
          <a:xfrm>
            <a:off x="225596" y="2879072"/>
            <a:ext cx="1752600" cy="25853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 when a thin enough sliver of sun is narrower than turbulent air cells in upper atmosphere (Lecture 1)</a:t>
            </a:r>
            <a:endParaRPr/>
          </a:p>
        </p:txBody>
      </p:sp>
      <p:sp>
        <p:nvSpPr>
          <p:cNvPr id="435" name="Google Shape;435;p30"/>
          <p:cNvSpPr txBox="1"/>
          <p:nvPr/>
        </p:nvSpPr>
        <p:spPr>
          <a:xfrm>
            <a:off x="2398580" y="5319500"/>
            <a:ext cx="38251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1999 eclipse, Channel Islands, greatdreams.com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0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92" y="1066800"/>
            <a:ext cx="8617382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380999" y="83625"/>
            <a:ext cx="8562975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Finally:  Post-Eclipse TRAFFIC!!!</a:t>
            </a:r>
            <a:endParaRPr/>
          </a:p>
        </p:txBody>
      </p:sp>
      <p:sp>
        <p:nvSpPr>
          <p:cNvPr id="443" name="Google Shape;443;p31"/>
          <p:cNvSpPr txBox="1">
            <a:spLocks noGrp="1"/>
          </p:cNvSpPr>
          <p:nvPr>
            <p:ph type="body" idx="1"/>
          </p:nvPr>
        </p:nvSpPr>
        <p:spPr>
          <a:xfrm>
            <a:off x="1201905" y="1000257"/>
            <a:ext cx="5811055" cy="55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/>
              <a:t>2017 – giant traffic jams!</a:t>
            </a:r>
            <a:endParaRPr/>
          </a:p>
        </p:txBody>
      </p:sp>
      <p:pic>
        <p:nvPicPr>
          <p:cNvPr id="444" name="Google Shape;44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4131" y="3507167"/>
            <a:ext cx="2673308" cy="157056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1"/>
          <p:cNvSpPr txBox="1"/>
          <p:nvPr/>
        </p:nvSpPr>
        <p:spPr>
          <a:xfrm>
            <a:off x="3886200" y="3511632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Wyoming</a:t>
            </a:r>
            <a:endParaRPr/>
          </a:p>
        </p:txBody>
      </p:sp>
      <p:cxnSp>
        <p:nvCxnSpPr>
          <p:cNvPr id="446" name="Google Shape;446;p31"/>
          <p:cNvCxnSpPr/>
          <p:nvPr/>
        </p:nvCxnSpPr>
        <p:spPr>
          <a:xfrm rot="10800000">
            <a:off x="3886200" y="3086568"/>
            <a:ext cx="152400" cy="306144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7" name="Google Shape;447;p31"/>
          <p:cNvSpPr txBox="1"/>
          <p:nvPr/>
        </p:nvSpPr>
        <p:spPr>
          <a:xfrm>
            <a:off x="3965800" y="5884705"/>
            <a:ext cx="2667000" cy="8309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3’ Video: </a:t>
            </a: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KGW TV-Portland OR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999" y="2706912"/>
            <a:ext cx="2494746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31"/>
          <p:cNvCxnSpPr/>
          <p:nvPr/>
        </p:nvCxnSpPr>
        <p:spPr>
          <a:xfrm rot="10800000">
            <a:off x="956010" y="1886855"/>
            <a:ext cx="491790" cy="820057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31"/>
          <p:cNvSpPr txBox="1"/>
          <p:nvPr/>
        </p:nvSpPr>
        <p:spPr>
          <a:xfrm>
            <a:off x="1629757" y="3507167"/>
            <a:ext cx="14922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Oregon</a:t>
            </a:r>
            <a:endParaRPr/>
          </a:p>
        </p:txBody>
      </p:sp>
      <p:sp>
        <p:nvSpPr>
          <p:cNvPr id="451" name="Google Shape;451;p31"/>
          <p:cNvSpPr txBox="1"/>
          <p:nvPr/>
        </p:nvSpPr>
        <p:spPr>
          <a:xfrm>
            <a:off x="228598" y="5865167"/>
            <a:ext cx="3657601" cy="646331"/>
          </a:xfrm>
          <a:prstGeom prst="rect">
            <a:avLst/>
          </a:prstGeom>
          <a:solidFill>
            <a:srgbClr val="F2D8C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It’s the </a:t>
            </a:r>
            <a:r>
              <a:rPr lang="en-US" sz="1800" b="1" i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Apoc</a:t>
            </a:r>
            <a:r>
              <a:rPr lang="en-US" sz="1800" b="1" i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-eclipse!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Try to spend the night nearby…</a:t>
            </a:r>
            <a:endParaRPr dirty="0"/>
          </a:p>
        </p:txBody>
      </p:sp>
      <p:pic>
        <p:nvPicPr>
          <p:cNvPr id="452" name="Google Shape;45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9479" y="1619715"/>
            <a:ext cx="2720281" cy="137140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1"/>
          <p:cNvSpPr txBox="1"/>
          <p:nvPr/>
        </p:nvSpPr>
        <p:spPr>
          <a:xfrm>
            <a:off x="5699479" y="1667626"/>
            <a:ext cx="272028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WLKY-TV, 15 mi W of Elizabethtown &gt;8 hrs post-eclipse</a:t>
            </a:r>
            <a:endParaRPr/>
          </a:p>
        </p:txBody>
      </p:sp>
      <p:cxnSp>
        <p:nvCxnSpPr>
          <p:cNvPr id="454" name="Google Shape;454;p31"/>
          <p:cNvCxnSpPr/>
          <p:nvPr/>
        </p:nvCxnSpPr>
        <p:spPr>
          <a:xfrm>
            <a:off x="7007319" y="3147172"/>
            <a:ext cx="52300" cy="590827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5" name="Google Shape;455;p31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D3F21-7876-D94C-B836-A14C9F2EC8E7}"/>
              </a:ext>
            </a:extLst>
          </p:cNvPr>
          <p:cNvSpPr txBox="1"/>
          <p:nvPr/>
        </p:nvSpPr>
        <p:spPr>
          <a:xfrm>
            <a:off x="6712400" y="5865167"/>
            <a:ext cx="2231573" cy="830997"/>
          </a:xfrm>
          <a:prstGeom prst="rect">
            <a:avLst/>
          </a:prstGeom>
          <a:solidFill>
            <a:srgbClr val="E4C9F2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1.5’ time lapse </a:t>
            </a:r>
            <a:r>
              <a:rPr lang="en-US" sz="1600" b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dirty="0"/>
              <a:t> of US eclipse traffic jams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xfrm>
            <a:off x="974887" y="352786"/>
            <a:ext cx="7761300" cy="849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IN-KY Ohio River Bridges</a:t>
            </a:r>
            <a:endParaRPr/>
          </a:p>
        </p:txBody>
      </p:sp>
      <p:pic>
        <p:nvPicPr>
          <p:cNvPr id="461" name="Google Shape;46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107" y="1219200"/>
            <a:ext cx="8901340" cy="538941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2"/>
          <p:cNvSpPr txBox="1"/>
          <p:nvPr/>
        </p:nvSpPr>
        <p:spPr>
          <a:xfrm>
            <a:off x="974869" y="5638800"/>
            <a:ext cx="30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2018806" y="6113702"/>
            <a:ext cx="3048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4" name="Google Shape;464;p32"/>
          <p:cNvSpPr/>
          <p:nvPr/>
        </p:nvSpPr>
        <p:spPr>
          <a:xfrm>
            <a:off x="2323652" y="5618786"/>
            <a:ext cx="3048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3079322" y="5652037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4577739" y="5207844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7" name="Google Shape;467;p32"/>
          <p:cNvSpPr/>
          <p:nvPr/>
        </p:nvSpPr>
        <p:spPr>
          <a:xfrm rot="-5400000">
            <a:off x="5488587" y="4417413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5719420" y="4404164"/>
            <a:ext cx="4251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</a:t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 rot="-4093734">
            <a:off x="6040507" y="4143434"/>
            <a:ext cx="3771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70" name="Google Shape;470;p32"/>
          <p:cNvSpPr/>
          <p:nvPr/>
        </p:nvSpPr>
        <p:spPr>
          <a:xfrm>
            <a:off x="6711339" y="2699919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71" name="Google Shape;471;p32"/>
          <p:cNvSpPr/>
          <p:nvPr/>
        </p:nvSpPr>
        <p:spPr>
          <a:xfrm>
            <a:off x="7938257" y="2684524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472" name="Google Shape;472;p32"/>
          <p:cNvSpPr/>
          <p:nvPr/>
        </p:nvSpPr>
        <p:spPr>
          <a:xfrm rot="-2452896">
            <a:off x="8243149" y="1388146"/>
            <a:ext cx="304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cxnSp>
        <p:nvCxnSpPr>
          <p:cNvPr id="473" name="Google Shape;473;p32"/>
          <p:cNvCxnSpPr/>
          <p:nvPr/>
        </p:nvCxnSpPr>
        <p:spPr>
          <a:xfrm rot="10800000" flipH="1">
            <a:off x="381000" y="1219200"/>
            <a:ext cx="8534400" cy="5356167"/>
          </a:xfrm>
          <a:prstGeom prst="straightConnector1">
            <a:avLst/>
          </a:prstGeom>
          <a:solidFill>
            <a:srgbClr val="00B8FF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p32"/>
          <p:cNvCxnSpPr>
            <a:stCxn id="461" idx="1"/>
          </p:cNvCxnSpPr>
          <p:nvPr/>
        </p:nvCxnSpPr>
        <p:spPr>
          <a:xfrm rot="10800000" flipH="1">
            <a:off x="219107" y="1344709"/>
            <a:ext cx="3972000" cy="2569200"/>
          </a:xfrm>
          <a:prstGeom prst="straightConnector1">
            <a:avLst/>
          </a:prstGeom>
          <a:solidFill>
            <a:srgbClr val="00B8FF"/>
          </a:solidFill>
          <a:ln w="571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75" name="Google Shape;475;p32"/>
          <p:cNvSpPr txBox="1"/>
          <p:nvPr/>
        </p:nvSpPr>
        <p:spPr>
          <a:xfrm rot="-1986705">
            <a:off x="1824641" y="4158234"/>
            <a:ext cx="32167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OF TOTALITY</a:t>
            </a:r>
            <a:endParaRPr/>
          </a:p>
        </p:txBody>
      </p:sp>
      <p:sp>
        <p:nvSpPr>
          <p:cNvPr id="476" name="Google Shape;476;p32"/>
          <p:cNvSpPr txBox="1"/>
          <p:nvPr/>
        </p:nvSpPr>
        <p:spPr>
          <a:xfrm rot="-1931476">
            <a:off x="186155" y="2608929"/>
            <a:ext cx="44491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CENTERLINE OF TOTALITY</a:t>
            </a:r>
            <a:endParaRPr/>
          </a:p>
        </p:txBody>
      </p:sp>
      <p:sp>
        <p:nvSpPr>
          <p:cNvPr id="477" name="Google Shape;477;p32"/>
          <p:cNvSpPr txBox="1"/>
          <p:nvPr/>
        </p:nvSpPr>
        <p:spPr>
          <a:xfrm>
            <a:off x="5559388" y="3803301"/>
            <a:ext cx="83947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I-65</a:t>
            </a:r>
            <a:endParaRPr/>
          </a:p>
        </p:txBody>
      </p:sp>
      <p:sp>
        <p:nvSpPr>
          <p:cNvPr id="478" name="Google Shape;478;p32"/>
          <p:cNvSpPr/>
          <p:nvPr/>
        </p:nvSpPr>
        <p:spPr>
          <a:xfrm>
            <a:off x="902688" y="5013805"/>
            <a:ext cx="71526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I-69</a:t>
            </a:r>
            <a:endParaRPr/>
          </a:p>
        </p:txBody>
      </p:sp>
      <p:sp>
        <p:nvSpPr>
          <p:cNvPr id="479" name="Google Shape;479;p32"/>
          <p:cNvSpPr txBox="1">
            <a:spLocks noGrp="1"/>
          </p:cNvSpPr>
          <p:nvPr>
            <p:ph type="body" idx="1"/>
          </p:nvPr>
        </p:nvSpPr>
        <p:spPr>
          <a:xfrm>
            <a:off x="3891534" y="1526052"/>
            <a:ext cx="5014654" cy="146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/>
              <a:t>12 Road Bridges IN-KY, Evansville – suburban Cincinnati</a:t>
            </a:r>
            <a:endParaRPr b="1">
              <a:solidFill>
                <a:srgbClr val="0070C0"/>
              </a:solidFill>
            </a:endParaRPr>
          </a:p>
          <a:p>
            <a:pPr marL="341313" lvl="0" indent="-1381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endParaRPr b="1"/>
          </a:p>
        </p:txBody>
      </p:sp>
      <p:sp>
        <p:nvSpPr>
          <p:cNvPr id="480" name="Google Shape;480;p32"/>
          <p:cNvSpPr/>
          <p:nvPr/>
        </p:nvSpPr>
        <p:spPr>
          <a:xfrm>
            <a:off x="8095746" y="1889343"/>
            <a:ext cx="86914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I-275</a:t>
            </a:r>
            <a:endParaRPr/>
          </a:p>
        </p:txBody>
      </p:sp>
      <p:sp>
        <p:nvSpPr>
          <p:cNvPr id="481" name="Google Shape;481;p32"/>
          <p:cNvSpPr/>
          <p:nvPr/>
        </p:nvSpPr>
        <p:spPr>
          <a:xfrm>
            <a:off x="4811472" y="4456153"/>
            <a:ext cx="715260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I-64</a:t>
            </a:r>
            <a:endParaRPr/>
          </a:p>
        </p:txBody>
      </p:sp>
      <p:sp>
        <p:nvSpPr>
          <p:cNvPr id="482" name="Google Shape;482;p32"/>
          <p:cNvSpPr txBox="1"/>
          <p:nvPr/>
        </p:nvSpPr>
        <p:spPr>
          <a:xfrm>
            <a:off x="6898753" y="4029583"/>
            <a:ext cx="2004035" cy="17543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Set up ferries?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Make bridges 1-way?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Parties in New Albany or Jeffersonville?</a:t>
            </a:r>
            <a:endParaRPr/>
          </a:p>
        </p:txBody>
      </p:sp>
      <p:sp>
        <p:nvSpPr>
          <p:cNvPr id="483" name="Google Shape;483;p32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"/>
          <p:cNvSpPr txBox="1">
            <a:spLocks noGrp="1"/>
          </p:cNvSpPr>
          <p:nvPr>
            <p:ph type="title"/>
          </p:nvPr>
        </p:nvSpPr>
        <p:spPr>
          <a:xfrm>
            <a:off x="0" y="33867"/>
            <a:ext cx="9144000" cy="80433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489" name="Google Shape;489;p33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8610600" cy="601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Watching: All in the </a:t>
            </a:r>
            <a:r>
              <a:rPr lang="en-US" sz="2400" b="1" u="sng"/>
              <a:t>PLANNING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0070C0"/>
                </a:solidFill>
              </a:rPr>
              <a:t>Eclipse glasses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0070C0"/>
                </a:solidFill>
              </a:rPr>
              <a:t>Pinhole projectors, make artistic crescent pictures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0070C0"/>
                </a:solidFill>
              </a:rPr>
              <a:t>Check weather often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0070C0"/>
                </a:solidFill>
              </a:rPr>
              <a:t>Be mobile -- ready to change location for clouds</a:t>
            </a:r>
            <a:endParaRPr sz="2400" b="1"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/>
              <a:t>Photography: All in the </a:t>
            </a:r>
            <a:r>
              <a:rPr lang="en-US" sz="2400" b="1" u="sng"/>
              <a:t>PLANNING + PRACTICE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C00000"/>
                </a:solidFill>
              </a:rPr>
              <a:t>Use a solar filter except during totality!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C00000"/>
                </a:solidFill>
              </a:rPr>
              <a:t>Cell phone with filter/eclipse glasses can work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C00000"/>
                </a:solidFill>
              </a:rPr>
              <a:t>SLR camera, telephoto: more $, better pictures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C00000"/>
                </a:solidFill>
              </a:rPr>
              <a:t>Video reactions of people, animals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Citizen Science Projects:  </a:t>
            </a:r>
            <a:r>
              <a:rPr lang="en-US" sz="2400" b="1" i="1">
                <a:solidFill>
                  <a:schemeClr val="dk1"/>
                </a:solidFill>
              </a:rPr>
              <a:t>get the app or join in!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Classes: 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</a:pPr>
            <a:r>
              <a:rPr lang="en-US" sz="2000" b="1">
                <a:solidFill>
                  <a:srgbClr val="296129"/>
                </a:solidFill>
              </a:rPr>
              <a:t>crescent pictures, citizen science activities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>
                <a:solidFill>
                  <a:schemeClr val="dk1"/>
                </a:solidFill>
              </a:rPr>
              <a:t>Be prepared for </a:t>
            </a:r>
            <a:r>
              <a:rPr lang="en-US" sz="2400" b="1" u="sng">
                <a:solidFill>
                  <a:srgbClr val="7030A0"/>
                </a:solidFill>
              </a:rPr>
              <a:t>TRAFFIC!</a:t>
            </a:r>
            <a:endParaRPr/>
          </a:p>
          <a:p>
            <a:pPr marL="741363" lvl="1" indent="-157162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 b="1"/>
          </a:p>
        </p:txBody>
      </p:sp>
      <p:sp>
        <p:nvSpPr>
          <p:cNvPr id="490" name="Google Shape;490;p33"/>
          <p:cNvSpPr txBox="1"/>
          <p:nvPr/>
        </p:nvSpPr>
        <p:spPr>
          <a:xfrm>
            <a:off x="0" y="33867"/>
            <a:ext cx="25651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</a:t>
            </a:r>
            <a:r>
              <a:rPr lang="en-US" b="1"/>
              <a:t>Cloud</a:t>
            </a:r>
            <a:r>
              <a:rPr lang="en-US"/>
              <a:t> Probability</a:t>
            </a:r>
            <a:endParaRPr/>
          </a:p>
        </p:txBody>
      </p:sp>
      <p:pic>
        <p:nvPicPr>
          <p:cNvPr id="124" name="Google Shape;124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5613" y="1562100"/>
            <a:ext cx="82296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4249491" y="2514600"/>
            <a:ext cx="3209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ℒ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457200" y="6019800"/>
            <a:ext cx="396240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96129"/>
                </a:solidFill>
                <a:latin typeface="Arial"/>
                <a:ea typeface="Arial"/>
                <a:cs typeface="Arial"/>
                <a:sym typeface="Arial"/>
              </a:rPr>
              <a:t>accuweather.com for Louisville on 3 Oct for 14 Oct: </a:t>
            </a:r>
            <a:r>
              <a:rPr lang="en-US" sz="1800" b="1" i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4724400" y="6019799"/>
            <a:ext cx="335280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weather often – fairly accurate 2-4 days in advance 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What to bring for comfort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457200" y="1390651"/>
            <a:ext cx="8228013" cy="92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Get into place EARLY – there may be crowds in popular places!</a:t>
            </a:r>
            <a:endParaRPr/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2524501"/>
            <a:ext cx="3783023" cy="281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334000" y="5445501"/>
            <a:ext cx="36306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2005 annular eclipse, Argoselo, Portugal (sci.esa.int)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194733" y="2562601"/>
            <a:ext cx="4953000" cy="39703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PRACTICALITIES: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You’ll be </a:t>
            </a:r>
            <a:r>
              <a:rPr lang="en-US" sz="2000" b="1" i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sitting/standing much of the time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possibly in an open place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Chairs, blankets, </a:t>
            </a:r>
            <a:r>
              <a:rPr lang="en-US" sz="20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hats, sunglasses, sunscreen or coats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needed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 Food, drinks, games/books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-"/>
            </a:pPr>
            <a:r>
              <a:rPr lang="en-US" sz="24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Pick a place with bathroom access…</a:t>
            </a:r>
            <a:endParaRPr sz="20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7158" y="5372100"/>
            <a:ext cx="796842" cy="119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0" y="128588"/>
            <a:ext cx="9144000" cy="12430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Rule #1: Don’t Look at the Sun!</a:t>
            </a:r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228600" y="1828800"/>
            <a:ext cx="2362199" cy="228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 i="1"/>
              <a:t>You’ll damage your eyes!</a:t>
            </a:r>
            <a:endParaRPr/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1828800"/>
            <a:ext cx="4875213" cy="488668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body" idx="1"/>
          </p:nvPr>
        </p:nvSpPr>
        <p:spPr>
          <a:xfrm>
            <a:off x="448733" y="1143000"/>
            <a:ext cx="5875867" cy="5562600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41363" lvl="1" indent="-28416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/>
              <a:t>Should cost only a few $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/>
              <a:t>From </a:t>
            </a:r>
            <a:r>
              <a:rPr lang="en-US" sz="3200" b="1" i="1" u="sng">
                <a:solidFill>
                  <a:srgbClr val="296129"/>
                </a:solidFill>
              </a:rPr>
              <a:t>reputable source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/>
              <a:t>Check American Astronomical Society: </a:t>
            </a:r>
            <a:r>
              <a:rPr lang="en-US" sz="3200" b="1" i="1">
                <a:solidFill>
                  <a:srgbClr val="C00000"/>
                </a:solidFill>
              </a:rPr>
              <a:t>aas.org </a:t>
            </a:r>
            <a:r>
              <a:rPr lang="en-US" sz="3200" b="1" i="1"/>
              <a:t>– click on “solar eclipse” 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i="1"/>
              <a:t>has list of vendors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200"/>
              <a:buChar char="–"/>
            </a:pPr>
            <a:r>
              <a:rPr lang="en-US" sz="3200" b="1" i="1">
                <a:solidFill>
                  <a:srgbClr val="C00000"/>
                </a:solidFill>
              </a:rPr>
              <a:t>www.astroleague.org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i="1"/>
              <a:t>has online store</a:t>
            </a:r>
            <a:endParaRPr/>
          </a:p>
          <a:p>
            <a:pPr marL="914400" lvl="2" indent="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 sz="2800" b="1" i="1"/>
          </a:p>
        </p:txBody>
      </p:sp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8533" y="1121833"/>
            <a:ext cx="2514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>
          <a:xfrm>
            <a:off x="457988" y="344338"/>
            <a:ext cx="8228100" cy="709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To Bring – Eclipse Glasses</a:t>
            </a:r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5106987" y="3941233"/>
            <a:ext cx="4037013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www.physics.louisville.edu/williger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Click on “Eclipse 2024”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6629400" y="4876800"/>
            <a:ext cx="235373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Enjoy the eclipse with your eyes first!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body" idx="1"/>
          </p:nvPr>
        </p:nvSpPr>
        <p:spPr>
          <a:xfrm>
            <a:off x="304800" y="1066799"/>
            <a:ext cx="3962400" cy="5640205"/>
          </a:xfrm>
          <a:prstGeom prst="rect">
            <a:avLst/>
          </a:prstGeom>
          <a:solidFill>
            <a:srgbClr val="BCECEF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741363" lvl="1" indent="-28416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600"/>
              <a:buChar char="–"/>
            </a:pPr>
            <a:r>
              <a:rPr lang="en-US" sz="3600" b="1" i="1"/>
              <a:t>Hole: Cardboard or foil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600"/>
              <a:buChar char="–"/>
            </a:pPr>
            <a:r>
              <a:rPr lang="en-US" sz="3600" b="1" i="1"/>
              <a:t>Screen: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</a:pPr>
            <a:r>
              <a:rPr lang="en-US" sz="3200" b="1" i="1"/>
              <a:t>White paper</a:t>
            </a:r>
            <a:endParaRPr/>
          </a:p>
          <a:p>
            <a:pPr marL="1143000" lvl="2" indent="-2286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</a:pPr>
            <a:r>
              <a:rPr lang="en-US" sz="3200" b="1" i="1"/>
              <a:t>Cardboard</a:t>
            </a:r>
            <a:endParaRPr/>
          </a:p>
          <a:p>
            <a:pPr marL="741363" lvl="1" indent="-284163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3600"/>
              <a:buChar char="–"/>
            </a:pPr>
            <a:r>
              <a:rPr lang="en-US" sz="3600" b="1" i="1" u="sng">
                <a:solidFill>
                  <a:srgbClr val="0070C0"/>
                </a:solidFill>
              </a:rPr>
              <a:t>Test in advance</a:t>
            </a:r>
            <a:r>
              <a:rPr lang="en-US" sz="3600" b="1" i="1">
                <a:solidFill>
                  <a:srgbClr val="C00000"/>
                </a:solidFill>
              </a:rPr>
              <a:t>, bring backup paper or foil!</a:t>
            </a:r>
            <a:endParaRPr/>
          </a:p>
          <a:p>
            <a:pPr marL="914400" lvl="2" indent="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endParaRPr sz="2800" b="1" i="1"/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066" y="896235"/>
            <a:ext cx="3118423" cy="16531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1066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Observing: Pinhole Projector</a:t>
            </a:r>
            <a:endParaRPr dirty="0"/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528" y="2784619"/>
            <a:ext cx="4538133" cy="3025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4436533" y="990322"/>
            <a:ext cx="1219200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4360333" y="4066497"/>
            <a:ext cx="1295400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fancier</a:t>
            </a:r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4267200" y="5383565"/>
            <a:ext cx="48768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 first: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Small hole 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0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sharp but dim image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Big hole 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0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fuzzy image BUT try putting reading glasses over hole to focus</a:t>
            </a:r>
            <a:endParaRPr/>
          </a:p>
        </p:txBody>
      </p:sp>
      <p:sp>
        <p:nvSpPr>
          <p:cNvPr id="169" name="Google Shape;169;p8"/>
          <p:cNvSpPr txBox="1"/>
          <p:nvPr/>
        </p:nvSpPr>
        <p:spPr>
          <a:xfrm>
            <a:off x="0" y="-66719"/>
            <a:ext cx="329837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</a:t>
            </a:r>
            <a:r>
              <a:rPr lang="en-US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Williger</a:t>
            </a:r>
            <a:r>
              <a:rPr lang="en-US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2023 U Louisville</a:t>
            </a:r>
            <a:endParaRPr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457201" y="128588"/>
            <a:ext cx="8228012" cy="10906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Observing: Solar Scope</a:t>
            </a:r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722208" y="1312416"/>
            <a:ext cx="4724400" cy="21267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296129"/>
                </a:solidFill>
              </a:rPr>
              <a:t>Commercial, can cost $100-200 or more</a:t>
            </a:r>
            <a:endParaRPr/>
          </a:p>
          <a:p>
            <a:pPr marL="341313" lvl="0" indent="-341313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</a:pPr>
            <a:r>
              <a:rPr lang="en-US" b="1">
                <a:solidFill>
                  <a:srgbClr val="296129"/>
                </a:solidFill>
              </a:rPr>
              <a:t>Advantage: many people can look at it</a:t>
            </a:r>
            <a:endParaRPr/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2600" y="1202267"/>
            <a:ext cx="3156480" cy="315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567" y="4191000"/>
            <a:ext cx="2255774" cy="2434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/>
        </p:nvSpPr>
        <p:spPr>
          <a:xfrm>
            <a:off x="7059613" y="3653135"/>
            <a:ext cx="16764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sunspotter</a:t>
            </a:r>
            <a:endParaRPr sz="20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3782" y="4208016"/>
            <a:ext cx="2474849" cy="24488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 txBox="1"/>
          <p:nvPr/>
        </p:nvSpPr>
        <p:spPr>
          <a:xfrm>
            <a:off x="2036483" y="3591580"/>
            <a:ext cx="2209800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Astromedia</a:t>
            </a:r>
            <a:endParaRPr sz="2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-15100" y="0"/>
            <a:ext cx="3375000" cy="400200"/>
          </a:xfrm>
          <a:prstGeom prst="rect">
            <a:avLst/>
          </a:prstGeom>
          <a:solidFill>
            <a:srgbClr val="E0000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© Gerard Williger 2023 U Louisville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2175</Words>
  <Application>Microsoft Macintosh PowerPoint</Application>
  <PresentationFormat>On-screen Show (4:3)</PresentationFormat>
  <Paragraphs>328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Times New Roman</vt:lpstr>
      <vt:lpstr>Arial</vt:lpstr>
      <vt:lpstr>Tahoma</vt:lpstr>
      <vt:lpstr>Office Theme</vt:lpstr>
      <vt:lpstr>Lec 7: How to Observe an Eclipse</vt:lpstr>
      <vt:lpstr>       7.1 Lunar Eclipses</vt:lpstr>
      <vt:lpstr>7.2 Partial/Annular Eclipses</vt:lpstr>
      <vt:lpstr>Check Cloud Probability</vt:lpstr>
      <vt:lpstr>What to bring for comfort</vt:lpstr>
      <vt:lpstr>Rule #1: Don’t Look at the Sun!</vt:lpstr>
      <vt:lpstr>To Bring – Eclipse Glasses</vt:lpstr>
      <vt:lpstr>Observing: Pinhole Projector</vt:lpstr>
      <vt:lpstr>Observing: Solar Scope</vt:lpstr>
      <vt:lpstr>Fun Pictures: Things with Holes</vt:lpstr>
      <vt:lpstr>Binoculars &amp; Telescopes</vt:lpstr>
      <vt:lpstr>Solar Filters</vt:lpstr>
      <vt:lpstr>Glass Filters for Scopes</vt:lpstr>
      <vt:lpstr>H-alpha Filters</vt:lpstr>
      <vt:lpstr>     Simple Photography</vt:lpstr>
      <vt:lpstr>     Advanced Photography</vt:lpstr>
      <vt:lpstr>Photography During Eclipse</vt:lpstr>
      <vt:lpstr>Videorecording an Eclipse</vt:lpstr>
      <vt:lpstr>7.3 Observing a TOTAL Eclipse</vt:lpstr>
      <vt:lpstr>2024 Eclipse in IN/KY: about 3pm EDT</vt:lpstr>
      <vt:lpstr>Differences from Partial/Annular Eclipse</vt:lpstr>
      <vt:lpstr>Eclipse Special Effects</vt:lpstr>
      <vt:lpstr>Planets visible during Eclipse</vt:lpstr>
      <vt:lpstr>Photographing TOTAL Eclipse</vt:lpstr>
      <vt:lpstr>Artistic Photos – Totality ONLY</vt:lpstr>
      <vt:lpstr>2017 Citizen Science – I: Continental America Telescopic Eclipse</vt:lpstr>
      <vt:lpstr>2017 Citizen Science – II: MegaMovie</vt:lpstr>
      <vt:lpstr>NASA-funded 2024 Citizen Science</vt:lpstr>
      <vt:lpstr>More Eclipse Citizen Science</vt:lpstr>
      <vt:lpstr>Shadow Bands</vt:lpstr>
      <vt:lpstr>Finally:  Post-Eclipse TRAFFIC!!!</vt:lpstr>
      <vt:lpstr>IN-KY Ohio River Bridges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7: How to Observe an Eclipse</dc:title>
  <dc:creator>Microsoft Office User</dc:creator>
  <cp:lastModifiedBy>Microsoft Office User</cp:lastModifiedBy>
  <cp:revision>13</cp:revision>
  <dcterms:created xsi:type="dcterms:W3CDTF">2020-01-14T17:50:28Z</dcterms:created>
  <dcterms:modified xsi:type="dcterms:W3CDTF">2023-12-17T22:38:02Z</dcterms:modified>
</cp:coreProperties>
</file>